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Playfair Display" panose="00000500000000000000" pitchFamily="2" charset="0"/>
      <p:regular r:id="rId15"/>
    </p:embeddedFont>
    <p:embeddedFont>
      <p:font typeface="Playfair Display Italics" panose="020B0604020202020204" charset="0"/>
      <p:regular r:id="rId16"/>
    </p:embeddedFont>
    <p:embeddedFont>
      <p:font typeface="Public Sans" panose="020B0604020202020204" charset="0"/>
      <p:regular r:id="rId17"/>
    </p:embeddedFont>
    <p:embeddedFont>
      <p:font typeface="Public Sans Bold" panose="020B0604020202020204" charset="0"/>
      <p:regular r:id="rId18"/>
    </p:embeddedFont>
    <p:embeddedFont>
      <p:font typeface="Public Sans Bold Italics"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5" d="100"/>
          <a:sy n="55" d="100"/>
        </p:scale>
        <p:origin x="34" y="3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2/16/2026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2/16/2026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2/16/2026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2/16/2026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2/16/2026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2/16/2026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2/16/2026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2/16/2026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2/16/2026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FEEE7"/>
        </a:solidFill>
        <a:effectLst/>
      </p:bgPr>
    </p:bg>
    <p:spTree>
      <p:nvGrpSpPr>
        <p:cNvPr id="1" name=""/>
        <p:cNvGrpSpPr/>
        <p:nvPr/>
      </p:nvGrpSpPr>
      <p:grpSpPr>
        <a:xfrm>
          <a:off x="0" y="0"/>
          <a:ext cx="0" cy="0"/>
          <a:chOff x="0" y="0"/>
          <a:chExt cx="0" cy="0"/>
        </a:xfrm>
      </p:grpSpPr>
      <p:sp>
        <p:nvSpPr>
          <p:cNvPr id="2" name="AutoShape 2"/>
          <p:cNvSpPr/>
          <p:nvPr/>
        </p:nvSpPr>
        <p:spPr>
          <a:xfrm flipV="1">
            <a:off x="1028706" y="4514765"/>
            <a:ext cx="16230594" cy="38509"/>
          </a:xfrm>
          <a:prstGeom prst="line">
            <a:avLst/>
          </a:prstGeom>
          <a:ln w="9525" cap="flat">
            <a:solidFill>
              <a:srgbClr val="2B2C30"/>
            </a:solidFill>
            <a:prstDash val="solid"/>
            <a:headEnd type="none" w="sm" len="sm"/>
            <a:tailEnd type="none" w="sm" len="sm"/>
          </a:ln>
        </p:spPr>
      </p:sp>
      <p:sp>
        <p:nvSpPr>
          <p:cNvPr id="3" name="Freeform 3"/>
          <p:cNvSpPr/>
          <p:nvPr/>
        </p:nvSpPr>
        <p:spPr>
          <a:xfrm>
            <a:off x="8199835" y="0"/>
            <a:ext cx="1382614" cy="1382614"/>
          </a:xfrm>
          <a:custGeom>
            <a:avLst/>
            <a:gdLst/>
            <a:ahLst/>
            <a:cxnLst/>
            <a:rect l="l" t="t" r="r" b="b"/>
            <a:pathLst>
              <a:path w="1382614" h="1382614">
                <a:moveTo>
                  <a:pt x="0" y="0"/>
                </a:moveTo>
                <a:lnTo>
                  <a:pt x="1382613" y="0"/>
                </a:lnTo>
                <a:lnTo>
                  <a:pt x="1382613" y="1382614"/>
                </a:lnTo>
                <a:lnTo>
                  <a:pt x="0" y="1382614"/>
                </a:lnTo>
                <a:lnTo>
                  <a:pt x="0" y="0"/>
                </a:lnTo>
                <a:close/>
              </a:path>
            </a:pathLst>
          </a:custGeom>
          <a:blipFill>
            <a:blip r:embed="rId2"/>
            <a:stretch>
              <a:fillRect/>
            </a:stretch>
          </a:blipFill>
        </p:spPr>
      </p:sp>
      <p:sp>
        <p:nvSpPr>
          <p:cNvPr id="4" name="TextBox 4"/>
          <p:cNvSpPr txBox="1"/>
          <p:nvPr/>
        </p:nvSpPr>
        <p:spPr>
          <a:xfrm>
            <a:off x="1006882" y="4738317"/>
            <a:ext cx="17089564" cy="1066431"/>
          </a:xfrm>
          <a:prstGeom prst="rect">
            <a:avLst/>
          </a:prstGeom>
        </p:spPr>
        <p:txBody>
          <a:bodyPr lIns="0" tIns="0" rIns="0" bIns="0" rtlCol="0" anchor="t">
            <a:spAutoFit/>
          </a:bodyPr>
          <a:lstStyle/>
          <a:p>
            <a:pPr algn="l">
              <a:lnSpc>
                <a:spcPts val="4220"/>
              </a:lnSpc>
              <a:spcBef>
                <a:spcPct val="0"/>
              </a:spcBef>
            </a:pPr>
            <a:r>
              <a:rPr lang="en-US" sz="3014" b="1" spc="684">
                <a:solidFill>
                  <a:srgbClr val="2B2C30"/>
                </a:solidFill>
                <a:latin typeface="Public Sans Bold"/>
                <a:ea typeface="Public Sans Bold"/>
                <a:cs typeface="Public Sans Bold"/>
                <a:sym typeface="Public Sans Bold"/>
              </a:rPr>
              <a:t>REVOLUTIONIZING PROJECT-BASED LEARNING WITH PERSONALIZED RESOURCES</a:t>
            </a:r>
          </a:p>
        </p:txBody>
      </p:sp>
      <p:sp>
        <p:nvSpPr>
          <p:cNvPr id="5" name="TextBox 5"/>
          <p:cNvSpPr txBox="1"/>
          <p:nvPr/>
        </p:nvSpPr>
        <p:spPr>
          <a:xfrm>
            <a:off x="1006882" y="3373878"/>
            <a:ext cx="14825043" cy="878949"/>
          </a:xfrm>
          <a:prstGeom prst="rect">
            <a:avLst/>
          </a:prstGeom>
        </p:spPr>
        <p:txBody>
          <a:bodyPr lIns="0" tIns="0" rIns="0" bIns="0" rtlCol="0" anchor="t">
            <a:spAutoFit/>
          </a:bodyPr>
          <a:lstStyle/>
          <a:p>
            <a:pPr algn="l">
              <a:lnSpc>
                <a:spcPts val="6419"/>
              </a:lnSpc>
            </a:pPr>
            <a:r>
              <a:rPr lang="en-US" sz="7054" spc="35">
                <a:solidFill>
                  <a:srgbClr val="2B2C30"/>
                </a:solidFill>
                <a:latin typeface="Playfair Display"/>
                <a:ea typeface="Playfair Display"/>
                <a:cs typeface="Playfair Display"/>
                <a:sym typeface="Playfair Display"/>
              </a:rPr>
              <a:t>AI-Based Learning Resource Finder</a:t>
            </a:r>
          </a:p>
        </p:txBody>
      </p:sp>
      <p:sp>
        <p:nvSpPr>
          <p:cNvPr id="6" name="TextBox 6"/>
          <p:cNvSpPr txBox="1"/>
          <p:nvPr/>
        </p:nvSpPr>
        <p:spPr>
          <a:xfrm>
            <a:off x="15078896" y="8568690"/>
            <a:ext cx="7862435" cy="1303020"/>
          </a:xfrm>
          <a:prstGeom prst="rect">
            <a:avLst/>
          </a:prstGeom>
        </p:spPr>
        <p:txBody>
          <a:bodyPr lIns="0" tIns="0" rIns="0" bIns="0" rtlCol="0" anchor="t">
            <a:spAutoFit/>
          </a:bodyPr>
          <a:lstStyle/>
          <a:p>
            <a:pPr algn="l">
              <a:lnSpc>
                <a:spcPts val="3450"/>
              </a:lnSpc>
            </a:pPr>
            <a:r>
              <a:rPr lang="en-US" sz="2300" dirty="0">
                <a:solidFill>
                  <a:srgbClr val="2B2C30"/>
                </a:solidFill>
                <a:latin typeface="Public Sans"/>
                <a:ea typeface="Public Sans"/>
                <a:cs typeface="Public Sans"/>
                <a:sym typeface="Public Sans"/>
              </a:rPr>
              <a:t>MAYANK KAUSHIK</a:t>
            </a:r>
          </a:p>
          <a:p>
            <a:pPr algn="l">
              <a:lnSpc>
                <a:spcPts val="3450"/>
              </a:lnSpc>
            </a:pPr>
            <a:r>
              <a:rPr lang="en-US" sz="2300" dirty="0">
                <a:solidFill>
                  <a:srgbClr val="2B2C30"/>
                </a:solidFill>
                <a:latin typeface="Public Sans"/>
                <a:ea typeface="Public Sans"/>
                <a:cs typeface="Public Sans"/>
                <a:sym typeface="Public Sans"/>
              </a:rPr>
              <a:t>CSE CORE IV-’I’</a:t>
            </a:r>
          </a:p>
          <a:p>
            <a:pPr algn="l">
              <a:lnSpc>
                <a:spcPts val="3450"/>
              </a:lnSpc>
            </a:pPr>
            <a:r>
              <a:rPr lang="en-US" sz="2300" dirty="0">
                <a:solidFill>
                  <a:srgbClr val="2B2C30"/>
                </a:solidFill>
                <a:latin typeface="Public Sans"/>
                <a:ea typeface="Public Sans"/>
                <a:cs typeface="Public Sans"/>
                <a:sym typeface="Public Sans"/>
              </a:rPr>
              <a:t>2430030310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EFEEE7"/>
        </a:solidFill>
        <a:effectLst/>
      </p:bgPr>
    </p:bg>
    <p:spTree>
      <p:nvGrpSpPr>
        <p:cNvPr id="1" name=""/>
        <p:cNvGrpSpPr/>
        <p:nvPr/>
      </p:nvGrpSpPr>
      <p:grpSpPr>
        <a:xfrm>
          <a:off x="0" y="0"/>
          <a:ext cx="0" cy="0"/>
          <a:chOff x="0" y="0"/>
          <a:chExt cx="0" cy="0"/>
        </a:xfrm>
      </p:grpSpPr>
      <p:grpSp>
        <p:nvGrpSpPr>
          <p:cNvPr id="2" name="Group 2"/>
          <p:cNvGrpSpPr/>
          <p:nvPr/>
        </p:nvGrpSpPr>
        <p:grpSpPr>
          <a:xfrm>
            <a:off x="9722567" y="1028700"/>
            <a:ext cx="7773804" cy="5063759"/>
            <a:chOff x="0" y="0"/>
            <a:chExt cx="2364475" cy="1540189"/>
          </a:xfrm>
        </p:grpSpPr>
        <p:sp>
          <p:nvSpPr>
            <p:cNvPr id="3" name="Freeform 3"/>
            <p:cNvSpPr/>
            <p:nvPr/>
          </p:nvSpPr>
          <p:spPr>
            <a:xfrm>
              <a:off x="0" y="0"/>
              <a:ext cx="2364475" cy="1540190"/>
            </a:xfrm>
            <a:custGeom>
              <a:avLst/>
              <a:gdLst/>
              <a:ahLst/>
              <a:cxnLst/>
              <a:rect l="l" t="t" r="r" b="b"/>
              <a:pathLst>
                <a:path w="2364475" h="1540190">
                  <a:moveTo>
                    <a:pt x="0" y="0"/>
                  </a:moveTo>
                  <a:lnTo>
                    <a:pt x="2364475" y="0"/>
                  </a:lnTo>
                  <a:lnTo>
                    <a:pt x="2364475" y="1540190"/>
                  </a:lnTo>
                  <a:lnTo>
                    <a:pt x="0" y="1540190"/>
                  </a:lnTo>
                  <a:close/>
                </a:path>
              </a:pathLst>
            </a:custGeom>
            <a:solidFill>
              <a:srgbClr val="000000">
                <a:alpha val="0"/>
              </a:srgbClr>
            </a:solidFill>
            <a:ln w="9525" cap="sq">
              <a:solidFill>
                <a:srgbClr val="2B2C30"/>
              </a:solidFill>
              <a:prstDash val="solid"/>
              <a:miter/>
            </a:ln>
          </p:spPr>
        </p:sp>
        <p:sp>
          <p:nvSpPr>
            <p:cNvPr id="4" name="TextBox 4"/>
            <p:cNvSpPr txBox="1"/>
            <p:nvPr/>
          </p:nvSpPr>
          <p:spPr>
            <a:xfrm>
              <a:off x="0" y="-28575"/>
              <a:ext cx="2364475" cy="1568764"/>
            </a:xfrm>
            <a:prstGeom prst="rect">
              <a:avLst/>
            </a:prstGeom>
          </p:spPr>
          <p:txBody>
            <a:bodyPr lIns="68580" tIns="68580" rIns="68580" bIns="68580" rtlCol="0" anchor="ctr"/>
            <a:lstStyle/>
            <a:p>
              <a:pPr algn="ctr">
                <a:lnSpc>
                  <a:spcPts val="1889"/>
                </a:lnSpc>
              </a:pPr>
              <a:endParaRPr/>
            </a:p>
          </p:txBody>
        </p:sp>
      </p:grpSp>
      <p:sp>
        <p:nvSpPr>
          <p:cNvPr id="5" name="TextBox 5"/>
          <p:cNvSpPr txBox="1"/>
          <p:nvPr/>
        </p:nvSpPr>
        <p:spPr>
          <a:xfrm>
            <a:off x="1232332" y="1160039"/>
            <a:ext cx="8282863" cy="472918"/>
          </a:xfrm>
          <a:prstGeom prst="rect">
            <a:avLst/>
          </a:prstGeom>
        </p:spPr>
        <p:txBody>
          <a:bodyPr lIns="0" tIns="0" rIns="0" bIns="0" rtlCol="0" anchor="t">
            <a:spAutoFit/>
          </a:bodyPr>
          <a:lstStyle/>
          <a:p>
            <a:pPr algn="l">
              <a:lnSpc>
                <a:spcPts val="3858"/>
              </a:lnSpc>
              <a:spcBef>
                <a:spcPct val="0"/>
              </a:spcBef>
            </a:pPr>
            <a:r>
              <a:rPr lang="en-US" sz="2756" b="1" i="1" spc="625">
                <a:solidFill>
                  <a:srgbClr val="2B2C30"/>
                </a:solidFill>
                <a:latin typeface="Public Sans Bold Italics"/>
                <a:ea typeface="Public Sans Bold Italics"/>
                <a:cs typeface="Public Sans Bold Italics"/>
                <a:sym typeface="Public Sans Bold Italics"/>
              </a:rPr>
              <a:t>FUTURE POTENTIAL AND GROWTH:</a:t>
            </a:r>
          </a:p>
        </p:txBody>
      </p:sp>
      <p:sp>
        <p:nvSpPr>
          <p:cNvPr id="6" name="AutoShape 6"/>
          <p:cNvSpPr/>
          <p:nvPr/>
        </p:nvSpPr>
        <p:spPr>
          <a:xfrm flipV="1">
            <a:off x="1232332" y="1632957"/>
            <a:ext cx="7974848" cy="0"/>
          </a:xfrm>
          <a:prstGeom prst="line">
            <a:avLst/>
          </a:prstGeom>
          <a:ln w="9525" cap="flat">
            <a:solidFill>
              <a:srgbClr val="2B2C30"/>
            </a:solidFill>
            <a:prstDash val="solid"/>
            <a:headEnd type="none" w="sm" len="sm"/>
            <a:tailEnd type="none" w="sm" len="sm"/>
          </a:ln>
        </p:spPr>
      </p:sp>
      <p:sp>
        <p:nvSpPr>
          <p:cNvPr id="7" name="Freeform 7"/>
          <p:cNvSpPr/>
          <p:nvPr/>
        </p:nvSpPr>
        <p:spPr>
          <a:xfrm>
            <a:off x="9722567" y="1028700"/>
            <a:ext cx="3751098" cy="2503858"/>
          </a:xfrm>
          <a:custGeom>
            <a:avLst/>
            <a:gdLst/>
            <a:ahLst/>
            <a:cxnLst/>
            <a:rect l="l" t="t" r="r" b="b"/>
            <a:pathLst>
              <a:path w="3751098" h="2503858">
                <a:moveTo>
                  <a:pt x="0" y="0"/>
                </a:moveTo>
                <a:lnTo>
                  <a:pt x="3751098" y="0"/>
                </a:lnTo>
                <a:lnTo>
                  <a:pt x="3751098" y="2503858"/>
                </a:lnTo>
                <a:lnTo>
                  <a:pt x="0" y="2503858"/>
                </a:lnTo>
                <a:lnTo>
                  <a:pt x="0" y="0"/>
                </a:lnTo>
                <a:close/>
              </a:path>
            </a:pathLst>
          </a:custGeom>
          <a:blipFill>
            <a:blip r:embed="rId2"/>
            <a:stretch>
              <a:fillRect/>
            </a:stretch>
          </a:blipFill>
        </p:spPr>
      </p:sp>
      <p:sp>
        <p:nvSpPr>
          <p:cNvPr id="8" name="Freeform 8"/>
          <p:cNvSpPr/>
          <p:nvPr/>
        </p:nvSpPr>
        <p:spPr>
          <a:xfrm>
            <a:off x="13473665" y="-177866"/>
            <a:ext cx="4022706" cy="3621646"/>
          </a:xfrm>
          <a:custGeom>
            <a:avLst/>
            <a:gdLst/>
            <a:ahLst/>
            <a:cxnLst/>
            <a:rect l="l" t="t" r="r" b="b"/>
            <a:pathLst>
              <a:path w="4022706" h="3621646">
                <a:moveTo>
                  <a:pt x="0" y="0"/>
                </a:moveTo>
                <a:lnTo>
                  <a:pt x="4022706" y="0"/>
                </a:lnTo>
                <a:lnTo>
                  <a:pt x="4022706" y="3621646"/>
                </a:lnTo>
                <a:lnTo>
                  <a:pt x="0" y="3621646"/>
                </a:lnTo>
                <a:lnTo>
                  <a:pt x="0" y="0"/>
                </a:lnTo>
                <a:close/>
              </a:path>
            </a:pathLst>
          </a:custGeom>
          <a:blipFill>
            <a:blip r:embed="rId3"/>
            <a:stretch>
              <a:fillRect t="-5536" b="-5536"/>
            </a:stretch>
          </a:blipFill>
        </p:spPr>
      </p:sp>
      <p:sp>
        <p:nvSpPr>
          <p:cNvPr id="9" name="Freeform 9"/>
          <p:cNvSpPr/>
          <p:nvPr/>
        </p:nvSpPr>
        <p:spPr>
          <a:xfrm>
            <a:off x="13526384" y="3154509"/>
            <a:ext cx="3917268" cy="2937951"/>
          </a:xfrm>
          <a:custGeom>
            <a:avLst/>
            <a:gdLst/>
            <a:ahLst/>
            <a:cxnLst/>
            <a:rect l="l" t="t" r="r" b="b"/>
            <a:pathLst>
              <a:path w="3917268" h="2937951">
                <a:moveTo>
                  <a:pt x="0" y="0"/>
                </a:moveTo>
                <a:lnTo>
                  <a:pt x="3917268" y="0"/>
                </a:lnTo>
                <a:lnTo>
                  <a:pt x="3917268" y="2937950"/>
                </a:lnTo>
                <a:lnTo>
                  <a:pt x="0" y="2937950"/>
                </a:lnTo>
                <a:lnTo>
                  <a:pt x="0" y="0"/>
                </a:lnTo>
                <a:close/>
              </a:path>
            </a:pathLst>
          </a:custGeom>
          <a:blipFill>
            <a:blip r:embed="rId4"/>
            <a:stretch>
              <a:fillRect/>
            </a:stretch>
          </a:blipFill>
        </p:spPr>
      </p:sp>
      <p:sp>
        <p:nvSpPr>
          <p:cNvPr id="10" name="Freeform 10"/>
          <p:cNvSpPr/>
          <p:nvPr/>
        </p:nvSpPr>
        <p:spPr>
          <a:xfrm>
            <a:off x="9598280" y="3443780"/>
            <a:ext cx="4011189" cy="3674071"/>
          </a:xfrm>
          <a:custGeom>
            <a:avLst/>
            <a:gdLst/>
            <a:ahLst/>
            <a:cxnLst/>
            <a:rect l="l" t="t" r="r" b="b"/>
            <a:pathLst>
              <a:path w="4011189" h="3674071">
                <a:moveTo>
                  <a:pt x="0" y="0"/>
                </a:moveTo>
                <a:lnTo>
                  <a:pt x="4011189" y="0"/>
                </a:lnTo>
                <a:lnTo>
                  <a:pt x="4011189" y="3674072"/>
                </a:lnTo>
                <a:lnTo>
                  <a:pt x="0" y="3674072"/>
                </a:lnTo>
                <a:lnTo>
                  <a:pt x="0" y="0"/>
                </a:lnTo>
                <a:close/>
              </a:path>
            </a:pathLst>
          </a:custGeom>
          <a:blipFill>
            <a:blip r:embed="rId5"/>
            <a:stretch>
              <a:fillRect t="-5537" b="-3501"/>
            </a:stretch>
          </a:blipFill>
        </p:spPr>
      </p:sp>
      <p:sp>
        <p:nvSpPr>
          <p:cNvPr id="11" name="TextBox 11"/>
          <p:cNvSpPr txBox="1"/>
          <p:nvPr/>
        </p:nvSpPr>
        <p:spPr>
          <a:xfrm>
            <a:off x="587483" y="2019611"/>
            <a:ext cx="8927713" cy="7313295"/>
          </a:xfrm>
          <a:prstGeom prst="rect">
            <a:avLst/>
          </a:prstGeom>
        </p:spPr>
        <p:txBody>
          <a:bodyPr lIns="0" tIns="0" rIns="0" bIns="0" rtlCol="0" anchor="t">
            <a:spAutoFit/>
          </a:bodyPr>
          <a:lstStyle/>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Growth Opportunities:</a:t>
            </a:r>
          </a:p>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Expand Resource Database: Integrating more academic databases and learning platforms (MOOCs, research journals, etc.).</a:t>
            </a:r>
          </a:p>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User Customization: Enhancing personalized learning paths for different project types.</a:t>
            </a:r>
          </a:p>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Mobile App: Developing a mobile version of the tool for on-the-go access.</a:t>
            </a:r>
          </a:p>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Global Reach: Expanding into different languages and educational systems.</a:t>
            </a:r>
          </a:p>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Long-Term Impact:</a:t>
            </a:r>
          </a:p>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Empower students with tools that make learning more efficient and impactful.</a:t>
            </a:r>
          </a:p>
          <a:p>
            <a:pPr algn="l">
              <a:lnSpc>
                <a:spcPts val="4199"/>
              </a:lnSpc>
            </a:pPr>
            <a:endParaRPr lang="en-US" sz="2799">
              <a:solidFill>
                <a:srgbClr val="2B2C30"/>
              </a:solidFill>
              <a:latin typeface="Public Sans"/>
              <a:ea typeface="Public Sans"/>
              <a:cs typeface="Public Sans"/>
              <a:sym typeface="Public Sans"/>
            </a:endParaRPr>
          </a:p>
        </p:txBody>
      </p:sp>
    </p:spTree>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EFEEE7"/>
        </a:solidFill>
        <a:effectLst/>
      </p:bgPr>
    </p:bg>
    <p:spTree>
      <p:nvGrpSpPr>
        <p:cNvPr id="1" name=""/>
        <p:cNvGrpSpPr/>
        <p:nvPr/>
      </p:nvGrpSpPr>
      <p:grpSpPr>
        <a:xfrm>
          <a:off x="0" y="0"/>
          <a:ext cx="0" cy="0"/>
          <a:chOff x="0" y="0"/>
          <a:chExt cx="0" cy="0"/>
        </a:xfrm>
      </p:grpSpPr>
      <p:sp>
        <p:nvSpPr>
          <p:cNvPr id="2" name="TextBox 2"/>
          <p:cNvSpPr txBox="1"/>
          <p:nvPr/>
        </p:nvSpPr>
        <p:spPr>
          <a:xfrm>
            <a:off x="1006871" y="942975"/>
            <a:ext cx="16230600" cy="651099"/>
          </a:xfrm>
          <a:prstGeom prst="rect">
            <a:avLst/>
          </a:prstGeom>
        </p:spPr>
        <p:txBody>
          <a:bodyPr lIns="0" tIns="0" rIns="0" bIns="0" rtlCol="0" anchor="t">
            <a:spAutoFit/>
          </a:bodyPr>
          <a:lstStyle/>
          <a:p>
            <a:pPr algn="l">
              <a:lnSpc>
                <a:spcPts val="5200"/>
              </a:lnSpc>
              <a:spcBef>
                <a:spcPct val="0"/>
              </a:spcBef>
            </a:pPr>
            <a:r>
              <a:rPr lang="en-US" sz="3714" b="1" spc="843">
                <a:solidFill>
                  <a:srgbClr val="2B2C30"/>
                </a:solidFill>
                <a:latin typeface="Public Sans Bold"/>
                <a:ea typeface="Public Sans Bold"/>
                <a:cs typeface="Public Sans Bold"/>
                <a:sym typeface="Public Sans Bold"/>
              </a:rPr>
              <a:t>PATH TO INTEGRATION</a:t>
            </a:r>
          </a:p>
        </p:txBody>
      </p:sp>
      <p:sp>
        <p:nvSpPr>
          <p:cNvPr id="3" name="AutoShape 3"/>
          <p:cNvSpPr/>
          <p:nvPr/>
        </p:nvSpPr>
        <p:spPr>
          <a:xfrm flipV="1">
            <a:off x="-7086597" y="1760761"/>
            <a:ext cx="16230594" cy="38509"/>
          </a:xfrm>
          <a:prstGeom prst="line">
            <a:avLst/>
          </a:prstGeom>
          <a:ln w="9525" cap="flat">
            <a:solidFill>
              <a:srgbClr val="2B2C30"/>
            </a:solidFill>
            <a:prstDash val="solid"/>
            <a:headEnd type="none" w="sm" len="sm"/>
            <a:tailEnd type="none" w="sm" len="sm"/>
          </a:ln>
        </p:spPr>
      </p:sp>
      <p:sp>
        <p:nvSpPr>
          <p:cNvPr id="4" name="TextBox 4"/>
          <p:cNvSpPr txBox="1"/>
          <p:nvPr/>
        </p:nvSpPr>
        <p:spPr>
          <a:xfrm>
            <a:off x="7315200" y="3997248"/>
            <a:ext cx="3086100" cy="6490333"/>
          </a:xfrm>
          <a:prstGeom prst="rect">
            <a:avLst/>
          </a:prstGeom>
        </p:spPr>
        <p:txBody>
          <a:bodyPr lIns="0" tIns="0" rIns="0" bIns="0" rtlCol="0" anchor="t">
            <a:spAutoFit/>
          </a:bodyPr>
          <a:lstStyle/>
          <a:p>
            <a:pPr marL="388628" lvl="1" indent="-194314" algn="l">
              <a:lnSpc>
                <a:spcPts val="2880"/>
              </a:lnSpc>
              <a:buFont typeface="Arial"/>
              <a:buChar char="•"/>
            </a:pPr>
            <a:r>
              <a:rPr lang="en-US" sz="1800">
                <a:solidFill>
                  <a:srgbClr val="2B2C30"/>
                </a:solidFill>
                <a:latin typeface="Public Sans"/>
                <a:ea typeface="Public Sans"/>
                <a:cs typeface="Public Sans"/>
                <a:sym typeface="Public Sans"/>
              </a:rPr>
              <a:t>Backend Development: Build infrastructure (database, servers, user profiles) and integrate external APIs for resources.</a:t>
            </a:r>
          </a:p>
          <a:p>
            <a:pPr marL="388628" lvl="1" indent="-194314" algn="l">
              <a:lnSpc>
                <a:spcPts val="2880"/>
              </a:lnSpc>
              <a:buFont typeface="Arial"/>
              <a:buChar char="•"/>
            </a:pPr>
            <a:r>
              <a:rPr lang="en-US" sz="1800">
                <a:solidFill>
                  <a:srgbClr val="2B2C30"/>
                </a:solidFill>
                <a:latin typeface="Public Sans"/>
                <a:ea typeface="Public Sans"/>
                <a:cs typeface="Public Sans"/>
                <a:sym typeface="Public Sans"/>
              </a:rPr>
              <a:t>AI &amp; NLP Integration: Implement natural language processing for smart searches and machine learning for resource ranking.</a:t>
            </a:r>
          </a:p>
          <a:p>
            <a:pPr marL="388628" lvl="1" indent="-194314" algn="l">
              <a:lnSpc>
                <a:spcPts val="2880"/>
              </a:lnSpc>
              <a:buFont typeface="Arial"/>
              <a:buChar char="•"/>
            </a:pPr>
            <a:r>
              <a:rPr lang="en-US" sz="1800">
                <a:solidFill>
                  <a:srgbClr val="2B2C30"/>
                </a:solidFill>
                <a:latin typeface="Public Sans"/>
                <a:ea typeface="Public Sans"/>
                <a:cs typeface="Public Sans"/>
                <a:sym typeface="Public Sans"/>
              </a:rPr>
              <a:t>Feature Testing: Test core features (search, ratings, suggestions) for functionality and performance.</a:t>
            </a:r>
          </a:p>
          <a:p>
            <a:pPr algn="l">
              <a:lnSpc>
                <a:spcPts val="2880"/>
              </a:lnSpc>
            </a:pPr>
            <a:endParaRPr lang="en-US" sz="1800">
              <a:solidFill>
                <a:srgbClr val="2B2C30"/>
              </a:solidFill>
              <a:latin typeface="Public Sans"/>
              <a:ea typeface="Public Sans"/>
              <a:cs typeface="Public Sans"/>
              <a:sym typeface="Public Sans"/>
            </a:endParaRPr>
          </a:p>
        </p:txBody>
      </p:sp>
      <p:sp>
        <p:nvSpPr>
          <p:cNvPr id="5" name="TextBox 5"/>
          <p:cNvSpPr txBox="1"/>
          <p:nvPr/>
        </p:nvSpPr>
        <p:spPr>
          <a:xfrm>
            <a:off x="7620000" y="3057265"/>
            <a:ext cx="2785647" cy="723900"/>
          </a:xfrm>
          <a:prstGeom prst="rect">
            <a:avLst/>
          </a:prstGeom>
        </p:spPr>
        <p:txBody>
          <a:bodyPr lIns="0" tIns="0" rIns="0" bIns="0" rtlCol="0" anchor="t">
            <a:spAutoFit/>
          </a:bodyPr>
          <a:lstStyle/>
          <a:p>
            <a:pPr algn="l">
              <a:lnSpc>
                <a:spcPts val="2880"/>
              </a:lnSpc>
            </a:pPr>
            <a:r>
              <a:rPr lang="en-US" sz="2400" i="1">
                <a:solidFill>
                  <a:srgbClr val="2B2C30"/>
                </a:solidFill>
                <a:latin typeface="Playfair Display Italics"/>
                <a:ea typeface="Playfair Display Italics"/>
                <a:cs typeface="Playfair Display Italics"/>
                <a:sym typeface="Playfair Display Italics"/>
              </a:rPr>
              <a:t>Development &amp; AI Integration </a:t>
            </a:r>
          </a:p>
        </p:txBody>
      </p:sp>
      <p:sp>
        <p:nvSpPr>
          <p:cNvPr id="6" name="TextBox 6"/>
          <p:cNvSpPr txBox="1"/>
          <p:nvPr/>
        </p:nvSpPr>
        <p:spPr>
          <a:xfrm>
            <a:off x="1028700" y="3997248"/>
            <a:ext cx="3124200" cy="6128383"/>
          </a:xfrm>
          <a:prstGeom prst="rect">
            <a:avLst/>
          </a:prstGeom>
        </p:spPr>
        <p:txBody>
          <a:bodyPr lIns="0" tIns="0" rIns="0" bIns="0" rtlCol="0" anchor="t">
            <a:spAutoFit/>
          </a:bodyPr>
          <a:lstStyle/>
          <a:p>
            <a:pPr marL="388628" lvl="1" indent="-194314" algn="l">
              <a:lnSpc>
                <a:spcPts val="2880"/>
              </a:lnSpc>
              <a:buFont typeface="Arial"/>
              <a:buChar char="•"/>
            </a:pPr>
            <a:r>
              <a:rPr lang="en-US" sz="1800">
                <a:solidFill>
                  <a:srgbClr val="2B2C30"/>
                </a:solidFill>
                <a:latin typeface="Public Sans"/>
                <a:ea typeface="Public Sans"/>
                <a:cs typeface="Public Sans"/>
                <a:sym typeface="Public Sans"/>
              </a:rPr>
              <a:t>Research &amp; Market Analysis: Understand the needs of students and teachers, identify gaps in existing tools, and define the tool's scope.</a:t>
            </a:r>
          </a:p>
          <a:p>
            <a:pPr marL="388628" lvl="1" indent="-194314" algn="l">
              <a:lnSpc>
                <a:spcPts val="2880"/>
              </a:lnSpc>
              <a:buFont typeface="Arial"/>
              <a:buChar char="•"/>
            </a:pPr>
            <a:r>
              <a:rPr lang="en-US" sz="1800">
                <a:solidFill>
                  <a:srgbClr val="2B2C30"/>
                </a:solidFill>
                <a:latin typeface="Public Sans"/>
                <a:ea typeface="Public Sans"/>
                <a:cs typeface="Public Sans"/>
                <a:sym typeface="Public Sans"/>
              </a:rPr>
              <a:t>Feature Definition: Decide on key features like Smart Search, Resource Rating, and Contextual Suggestions.</a:t>
            </a:r>
          </a:p>
          <a:p>
            <a:pPr marL="388628" lvl="1" indent="-194314" algn="l">
              <a:lnSpc>
                <a:spcPts val="2880"/>
              </a:lnSpc>
              <a:buFont typeface="Arial"/>
              <a:buChar char="•"/>
            </a:pPr>
            <a:r>
              <a:rPr lang="en-US" sz="1800">
                <a:solidFill>
                  <a:srgbClr val="2B2C30"/>
                </a:solidFill>
                <a:latin typeface="Public Sans"/>
                <a:ea typeface="Public Sans"/>
                <a:cs typeface="Public Sans"/>
                <a:sym typeface="Public Sans"/>
              </a:rPr>
              <a:t>Project Planning: Develop a timeline and assign team roles. Choose the tech stack (AI, NLP, APIs).</a:t>
            </a:r>
          </a:p>
          <a:p>
            <a:pPr algn="l">
              <a:lnSpc>
                <a:spcPts val="2880"/>
              </a:lnSpc>
            </a:pPr>
            <a:endParaRPr lang="en-US" sz="1800">
              <a:solidFill>
                <a:srgbClr val="2B2C30"/>
              </a:solidFill>
              <a:latin typeface="Public Sans"/>
              <a:ea typeface="Public Sans"/>
              <a:cs typeface="Public Sans"/>
              <a:sym typeface="Public Sans"/>
            </a:endParaRPr>
          </a:p>
        </p:txBody>
      </p:sp>
      <p:sp>
        <p:nvSpPr>
          <p:cNvPr id="7" name="TextBox 7"/>
          <p:cNvSpPr txBox="1"/>
          <p:nvPr/>
        </p:nvSpPr>
        <p:spPr>
          <a:xfrm>
            <a:off x="1098038" y="3066790"/>
            <a:ext cx="3026171" cy="717025"/>
          </a:xfrm>
          <a:prstGeom prst="rect">
            <a:avLst/>
          </a:prstGeom>
        </p:spPr>
        <p:txBody>
          <a:bodyPr lIns="0" tIns="0" rIns="0" bIns="0" rtlCol="0" anchor="t">
            <a:spAutoFit/>
          </a:bodyPr>
          <a:lstStyle/>
          <a:p>
            <a:pPr algn="l">
              <a:lnSpc>
                <a:spcPts val="2885"/>
              </a:lnSpc>
            </a:pPr>
            <a:r>
              <a:rPr lang="en-US" sz="2404" i="1">
                <a:solidFill>
                  <a:srgbClr val="2B2C30"/>
                </a:solidFill>
                <a:latin typeface="Playfair Display Italics"/>
                <a:ea typeface="Playfair Display Italics"/>
                <a:cs typeface="Playfair Display Italics"/>
                <a:sym typeface="Playfair Display Italics"/>
              </a:rPr>
              <a:t> Ideation &amp; Conceptualization</a:t>
            </a:r>
          </a:p>
        </p:txBody>
      </p:sp>
      <p:sp>
        <p:nvSpPr>
          <p:cNvPr id="8" name="TextBox 8"/>
          <p:cNvSpPr txBox="1"/>
          <p:nvPr/>
        </p:nvSpPr>
        <p:spPr>
          <a:xfrm>
            <a:off x="4152900" y="3997248"/>
            <a:ext cx="3086100" cy="6128383"/>
          </a:xfrm>
          <a:prstGeom prst="rect">
            <a:avLst/>
          </a:prstGeom>
        </p:spPr>
        <p:txBody>
          <a:bodyPr lIns="0" tIns="0" rIns="0" bIns="0" rtlCol="0" anchor="t">
            <a:spAutoFit/>
          </a:bodyPr>
          <a:lstStyle/>
          <a:p>
            <a:pPr marL="388628" lvl="1" indent="-194314" algn="l">
              <a:lnSpc>
                <a:spcPts val="2880"/>
              </a:lnSpc>
              <a:buFont typeface="Arial"/>
              <a:buChar char="•"/>
            </a:pPr>
            <a:r>
              <a:rPr lang="en-US" sz="1800">
                <a:solidFill>
                  <a:srgbClr val="2B2C30"/>
                </a:solidFill>
                <a:latin typeface="Public Sans"/>
                <a:ea typeface="Public Sans"/>
                <a:cs typeface="Public Sans"/>
                <a:sym typeface="Public Sans"/>
              </a:rPr>
              <a:t>UI/UX Design: Create wireframes and design an intuitive interface that simplifies navigation.</a:t>
            </a:r>
          </a:p>
          <a:p>
            <a:pPr marL="388628" lvl="1" indent="-194314" algn="l">
              <a:lnSpc>
                <a:spcPts val="2880"/>
              </a:lnSpc>
              <a:buFont typeface="Arial"/>
              <a:buChar char="•"/>
            </a:pPr>
            <a:r>
              <a:rPr lang="en-US" sz="1800">
                <a:solidFill>
                  <a:srgbClr val="2B2C30"/>
                </a:solidFill>
                <a:latin typeface="Public Sans"/>
                <a:ea typeface="Public Sans"/>
                <a:cs typeface="Public Sans"/>
                <a:sym typeface="Public Sans"/>
              </a:rPr>
              <a:t>Prototype Development: Build a low-fidelity prototype with core functionalities for internal testing.</a:t>
            </a:r>
          </a:p>
          <a:p>
            <a:pPr marL="388628" lvl="1" indent="-194314" algn="l">
              <a:lnSpc>
                <a:spcPts val="2880"/>
              </a:lnSpc>
              <a:buFont typeface="Arial"/>
              <a:buChar char="•"/>
            </a:pPr>
            <a:r>
              <a:rPr lang="en-US" sz="1800">
                <a:solidFill>
                  <a:srgbClr val="2B2C30"/>
                </a:solidFill>
                <a:latin typeface="Public Sans"/>
                <a:ea typeface="Public Sans"/>
                <a:cs typeface="Public Sans"/>
                <a:sym typeface="Public Sans"/>
              </a:rPr>
              <a:t>User Testing &amp; Feedback: Test the prototype with a small group to gather feedback and improve the design.</a:t>
            </a:r>
          </a:p>
          <a:p>
            <a:pPr algn="l">
              <a:lnSpc>
                <a:spcPts val="2880"/>
              </a:lnSpc>
            </a:pPr>
            <a:endParaRPr lang="en-US" sz="1800">
              <a:solidFill>
                <a:srgbClr val="2B2C30"/>
              </a:solidFill>
              <a:latin typeface="Public Sans"/>
              <a:ea typeface="Public Sans"/>
              <a:cs typeface="Public Sans"/>
              <a:sym typeface="Public Sans"/>
            </a:endParaRPr>
          </a:p>
        </p:txBody>
      </p:sp>
      <p:sp>
        <p:nvSpPr>
          <p:cNvPr id="9" name="TextBox 9"/>
          <p:cNvSpPr txBox="1"/>
          <p:nvPr/>
        </p:nvSpPr>
        <p:spPr>
          <a:xfrm>
            <a:off x="4412738" y="3057265"/>
            <a:ext cx="2222972" cy="723900"/>
          </a:xfrm>
          <a:prstGeom prst="rect">
            <a:avLst/>
          </a:prstGeom>
        </p:spPr>
        <p:txBody>
          <a:bodyPr lIns="0" tIns="0" rIns="0" bIns="0" rtlCol="0" anchor="t">
            <a:spAutoFit/>
          </a:bodyPr>
          <a:lstStyle/>
          <a:p>
            <a:pPr algn="l">
              <a:lnSpc>
                <a:spcPts val="2879"/>
              </a:lnSpc>
            </a:pPr>
            <a:r>
              <a:rPr lang="en-US" sz="2400" i="1">
                <a:solidFill>
                  <a:srgbClr val="2B2C30"/>
                </a:solidFill>
                <a:latin typeface="Playfair Display Italics"/>
                <a:ea typeface="Playfair Display Italics"/>
                <a:cs typeface="Playfair Display Italics"/>
                <a:sym typeface="Playfair Display Italics"/>
              </a:rPr>
              <a:t>Design &amp; Prototyping</a:t>
            </a:r>
          </a:p>
        </p:txBody>
      </p:sp>
      <p:sp>
        <p:nvSpPr>
          <p:cNvPr id="10" name="TextBox 10"/>
          <p:cNvSpPr txBox="1"/>
          <p:nvPr/>
        </p:nvSpPr>
        <p:spPr>
          <a:xfrm>
            <a:off x="10477500" y="3997248"/>
            <a:ext cx="3086100" cy="5766433"/>
          </a:xfrm>
          <a:prstGeom prst="rect">
            <a:avLst/>
          </a:prstGeom>
        </p:spPr>
        <p:txBody>
          <a:bodyPr lIns="0" tIns="0" rIns="0" bIns="0" rtlCol="0" anchor="t">
            <a:spAutoFit/>
          </a:bodyPr>
          <a:lstStyle/>
          <a:p>
            <a:pPr marL="388628" lvl="1" indent="-194314" algn="l">
              <a:lnSpc>
                <a:spcPts val="2880"/>
              </a:lnSpc>
              <a:buFont typeface="Arial"/>
              <a:buChar char="•"/>
            </a:pPr>
            <a:r>
              <a:rPr lang="en-US" sz="1800">
                <a:solidFill>
                  <a:srgbClr val="2B2C30"/>
                </a:solidFill>
                <a:latin typeface="Public Sans"/>
                <a:ea typeface="Public Sans"/>
                <a:cs typeface="Public Sans"/>
                <a:sym typeface="Public Sans"/>
              </a:rPr>
              <a:t>Alpha Testing: Conduct initial testing with a select group of users to identify issues and gather feedback.</a:t>
            </a:r>
          </a:p>
          <a:p>
            <a:pPr marL="388628" lvl="1" indent="-194314" algn="l">
              <a:lnSpc>
                <a:spcPts val="2880"/>
              </a:lnSpc>
              <a:buFont typeface="Arial"/>
              <a:buChar char="•"/>
            </a:pPr>
            <a:r>
              <a:rPr lang="en-US" sz="1800">
                <a:solidFill>
                  <a:srgbClr val="2B2C30"/>
                </a:solidFill>
                <a:latin typeface="Public Sans"/>
                <a:ea typeface="Public Sans"/>
                <a:cs typeface="Public Sans"/>
                <a:sym typeface="Public Sans"/>
              </a:rPr>
              <a:t>Beta Testing: Expand testing to a wider audience to fine-tune the tool and ensure scalability.</a:t>
            </a:r>
          </a:p>
          <a:p>
            <a:pPr marL="388628" lvl="1" indent="-194314" algn="l">
              <a:lnSpc>
                <a:spcPts val="2880"/>
              </a:lnSpc>
              <a:buFont typeface="Arial"/>
              <a:buChar char="•"/>
            </a:pPr>
            <a:r>
              <a:rPr lang="en-US" sz="1800">
                <a:solidFill>
                  <a:srgbClr val="2B2C30"/>
                </a:solidFill>
                <a:latin typeface="Public Sans"/>
                <a:ea typeface="Public Sans"/>
                <a:cs typeface="Public Sans"/>
                <a:sym typeface="Public Sans"/>
              </a:rPr>
              <a:t>Bug Fixing &amp; Refining: Address bugs, refine features, and improve the user interface based on feedback.</a:t>
            </a:r>
          </a:p>
          <a:p>
            <a:pPr algn="l">
              <a:lnSpc>
                <a:spcPts val="2880"/>
              </a:lnSpc>
            </a:pPr>
            <a:endParaRPr lang="en-US" sz="1800">
              <a:solidFill>
                <a:srgbClr val="2B2C30"/>
              </a:solidFill>
              <a:latin typeface="Public Sans"/>
              <a:ea typeface="Public Sans"/>
              <a:cs typeface="Public Sans"/>
              <a:sym typeface="Public Sans"/>
            </a:endParaRPr>
          </a:p>
        </p:txBody>
      </p:sp>
      <p:sp>
        <p:nvSpPr>
          <p:cNvPr id="11" name="TextBox 11"/>
          <p:cNvSpPr txBox="1"/>
          <p:nvPr/>
        </p:nvSpPr>
        <p:spPr>
          <a:xfrm>
            <a:off x="10896600" y="3057265"/>
            <a:ext cx="2785647" cy="361950"/>
          </a:xfrm>
          <a:prstGeom prst="rect">
            <a:avLst/>
          </a:prstGeom>
        </p:spPr>
        <p:txBody>
          <a:bodyPr lIns="0" tIns="0" rIns="0" bIns="0" rtlCol="0" anchor="t">
            <a:spAutoFit/>
          </a:bodyPr>
          <a:lstStyle/>
          <a:p>
            <a:pPr algn="l">
              <a:lnSpc>
                <a:spcPts val="2879"/>
              </a:lnSpc>
            </a:pPr>
            <a:r>
              <a:rPr lang="en-US" sz="2400" i="1">
                <a:solidFill>
                  <a:srgbClr val="2B2C30"/>
                </a:solidFill>
                <a:latin typeface="Playfair Display Italics"/>
                <a:ea typeface="Playfair Display Italics"/>
                <a:cs typeface="Playfair Display Italics"/>
                <a:sym typeface="Playfair Display Italics"/>
              </a:rPr>
              <a:t>Alpha/Beta Testing </a:t>
            </a:r>
          </a:p>
        </p:txBody>
      </p:sp>
      <p:sp>
        <p:nvSpPr>
          <p:cNvPr id="12" name="TextBox 12"/>
          <p:cNvSpPr txBox="1"/>
          <p:nvPr/>
        </p:nvSpPr>
        <p:spPr>
          <a:xfrm>
            <a:off x="13876561" y="3997248"/>
            <a:ext cx="3086100" cy="5766433"/>
          </a:xfrm>
          <a:prstGeom prst="rect">
            <a:avLst/>
          </a:prstGeom>
        </p:spPr>
        <p:txBody>
          <a:bodyPr lIns="0" tIns="0" rIns="0" bIns="0" rtlCol="0" anchor="t">
            <a:spAutoFit/>
          </a:bodyPr>
          <a:lstStyle/>
          <a:p>
            <a:pPr marL="388628" lvl="1" indent="-194314" algn="l">
              <a:lnSpc>
                <a:spcPts val="2880"/>
              </a:lnSpc>
              <a:buFont typeface="Arial"/>
              <a:buChar char="•"/>
            </a:pPr>
            <a:r>
              <a:rPr lang="en-US" sz="1800">
                <a:solidFill>
                  <a:srgbClr val="2B2C30"/>
                </a:solidFill>
                <a:latin typeface="Public Sans"/>
                <a:ea typeface="Public Sans"/>
                <a:cs typeface="Public Sans"/>
                <a:sym typeface="Public Sans"/>
              </a:rPr>
              <a:t>Pre-Launch Marketing: Build anticipation through promotional materials, social media, and partnerships with educational institutions.</a:t>
            </a:r>
          </a:p>
          <a:p>
            <a:pPr marL="388628" lvl="1" indent="-194314" algn="l">
              <a:lnSpc>
                <a:spcPts val="2880"/>
              </a:lnSpc>
              <a:buFont typeface="Arial"/>
              <a:buChar char="•"/>
            </a:pPr>
            <a:r>
              <a:rPr lang="en-US" sz="1800">
                <a:solidFill>
                  <a:srgbClr val="2B2C30"/>
                </a:solidFill>
                <a:latin typeface="Public Sans"/>
                <a:ea typeface="Public Sans"/>
                <a:cs typeface="Public Sans"/>
                <a:sym typeface="Public Sans"/>
              </a:rPr>
              <a:t>Official Launch: Release the tool publicly with a freemium model or free trial to attract users.</a:t>
            </a:r>
          </a:p>
          <a:p>
            <a:pPr marL="388628" lvl="1" indent="-194314" algn="l">
              <a:lnSpc>
                <a:spcPts val="2880"/>
              </a:lnSpc>
              <a:buFont typeface="Arial"/>
              <a:buChar char="•"/>
            </a:pPr>
            <a:r>
              <a:rPr lang="en-US" sz="1800">
                <a:solidFill>
                  <a:srgbClr val="2B2C30"/>
                </a:solidFill>
                <a:latin typeface="Public Sans"/>
                <a:ea typeface="Public Sans"/>
                <a:cs typeface="Public Sans"/>
                <a:sym typeface="Public Sans"/>
              </a:rPr>
              <a:t>Post-Launch Feedback: Monitor usage, gather feedback, and make immediate improvements.</a:t>
            </a:r>
          </a:p>
          <a:p>
            <a:pPr algn="l">
              <a:lnSpc>
                <a:spcPts val="2880"/>
              </a:lnSpc>
            </a:pPr>
            <a:endParaRPr lang="en-US" sz="1800">
              <a:solidFill>
                <a:srgbClr val="2B2C30"/>
              </a:solidFill>
              <a:latin typeface="Public Sans"/>
              <a:ea typeface="Public Sans"/>
              <a:cs typeface="Public Sans"/>
              <a:sym typeface="Public Sans"/>
            </a:endParaRPr>
          </a:p>
        </p:txBody>
      </p:sp>
      <p:sp>
        <p:nvSpPr>
          <p:cNvPr id="13" name="TextBox 13"/>
          <p:cNvSpPr txBox="1"/>
          <p:nvPr/>
        </p:nvSpPr>
        <p:spPr>
          <a:xfrm>
            <a:off x="14177547" y="3057265"/>
            <a:ext cx="2484129" cy="723900"/>
          </a:xfrm>
          <a:prstGeom prst="rect">
            <a:avLst/>
          </a:prstGeom>
        </p:spPr>
        <p:txBody>
          <a:bodyPr lIns="0" tIns="0" rIns="0" bIns="0" rtlCol="0" anchor="t">
            <a:spAutoFit/>
          </a:bodyPr>
          <a:lstStyle/>
          <a:p>
            <a:pPr algn="l">
              <a:lnSpc>
                <a:spcPts val="2879"/>
              </a:lnSpc>
            </a:pPr>
            <a:r>
              <a:rPr lang="en-US" sz="2400" i="1">
                <a:solidFill>
                  <a:srgbClr val="2B2C30"/>
                </a:solidFill>
                <a:latin typeface="Playfair Display Italics"/>
                <a:ea typeface="Playfair Display Italics"/>
                <a:cs typeface="Playfair Display Italics"/>
                <a:sym typeface="Playfair Display Italics"/>
              </a:rPr>
              <a:t>Launch &amp; Marketing</a:t>
            </a:r>
          </a:p>
        </p:txBody>
      </p:sp>
      <p:grpSp>
        <p:nvGrpSpPr>
          <p:cNvPr id="14" name="Group 14"/>
          <p:cNvGrpSpPr/>
          <p:nvPr/>
        </p:nvGrpSpPr>
        <p:grpSpPr>
          <a:xfrm>
            <a:off x="4343400" y="2756663"/>
            <a:ext cx="138677" cy="138677"/>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B2C30"/>
            </a:solidFill>
          </p:spPr>
        </p:sp>
        <p:sp>
          <p:nvSpPr>
            <p:cNvPr id="16" name="TextBox 16"/>
            <p:cNvSpPr txBox="1"/>
            <p:nvPr/>
          </p:nvSpPr>
          <p:spPr>
            <a:xfrm>
              <a:off x="76200" y="85725"/>
              <a:ext cx="660400" cy="650875"/>
            </a:xfrm>
            <a:prstGeom prst="rect">
              <a:avLst/>
            </a:prstGeom>
          </p:spPr>
          <p:txBody>
            <a:bodyPr lIns="50800" tIns="50800" rIns="50800" bIns="50800" rtlCol="0" anchor="ctr"/>
            <a:lstStyle/>
            <a:p>
              <a:pPr algn="ctr">
                <a:lnSpc>
                  <a:spcPts val="2120"/>
                </a:lnSpc>
              </a:pPr>
              <a:endParaRPr/>
            </a:p>
          </p:txBody>
        </p:sp>
      </p:grpSp>
      <p:grpSp>
        <p:nvGrpSpPr>
          <p:cNvPr id="17" name="Group 17"/>
          <p:cNvGrpSpPr/>
          <p:nvPr/>
        </p:nvGrpSpPr>
        <p:grpSpPr>
          <a:xfrm>
            <a:off x="1028700" y="2756663"/>
            <a:ext cx="138677" cy="138677"/>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B2C30"/>
            </a:solidFill>
          </p:spPr>
        </p:sp>
        <p:sp>
          <p:nvSpPr>
            <p:cNvPr id="19" name="TextBox 19"/>
            <p:cNvSpPr txBox="1"/>
            <p:nvPr/>
          </p:nvSpPr>
          <p:spPr>
            <a:xfrm>
              <a:off x="76200" y="85725"/>
              <a:ext cx="660400" cy="650875"/>
            </a:xfrm>
            <a:prstGeom prst="rect">
              <a:avLst/>
            </a:prstGeom>
          </p:spPr>
          <p:txBody>
            <a:bodyPr lIns="50800" tIns="50800" rIns="50800" bIns="50800" rtlCol="0" anchor="ctr"/>
            <a:lstStyle/>
            <a:p>
              <a:pPr algn="ctr">
                <a:lnSpc>
                  <a:spcPts val="2120"/>
                </a:lnSpc>
              </a:pPr>
              <a:endParaRPr/>
            </a:p>
          </p:txBody>
        </p:sp>
      </p:grpSp>
      <p:grpSp>
        <p:nvGrpSpPr>
          <p:cNvPr id="20" name="Group 20"/>
          <p:cNvGrpSpPr/>
          <p:nvPr/>
        </p:nvGrpSpPr>
        <p:grpSpPr>
          <a:xfrm>
            <a:off x="7620000" y="2756663"/>
            <a:ext cx="138677" cy="138677"/>
            <a:chOff x="0" y="0"/>
            <a:chExt cx="812800" cy="812800"/>
          </a:xfrm>
        </p:grpSpPr>
        <p:sp>
          <p:nvSpPr>
            <p:cNvPr id="21" name="Freeform 2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B2C30"/>
            </a:solidFill>
          </p:spPr>
        </p:sp>
        <p:sp>
          <p:nvSpPr>
            <p:cNvPr id="22" name="TextBox 22"/>
            <p:cNvSpPr txBox="1"/>
            <p:nvPr/>
          </p:nvSpPr>
          <p:spPr>
            <a:xfrm>
              <a:off x="76200" y="85725"/>
              <a:ext cx="660400" cy="650875"/>
            </a:xfrm>
            <a:prstGeom prst="rect">
              <a:avLst/>
            </a:prstGeom>
          </p:spPr>
          <p:txBody>
            <a:bodyPr lIns="50800" tIns="50800" rIns="50800" bIns="50800" rtlCol="0" anchor="ctr"/>
            <a:lstStyle/>
            <a:p>
              <a:pPr algn="ctr">
                <a:lnSpc>
                  <a:spcPts val="2120"/>
                </a:lnSpc>
              </a:pPr>
              <a:endParaRPr/>
            </a:p>
          </p:txBody>
        </p:sp>
      </p:grpSp>
      <p:grpSp>
        <p:nvGrpSpPr>
          <p:cNvPr id="23" name="Group 23"/>
          <p:cNvGrpSpPr/>
          <p:nvPr/>
        </p:nvGrpSpPr>
        <p:grpSpPr>
          <a:xfrm>
            <a:off x="10896600" y="2756663"/>
            <a:ext cx="138677" cy="138677"/>
            <a:chOff x="0" y="0"/>
            <a:chExt cx="812800" cy="812800"/>
          </a:xfrm>
        </p:grpSpPr>
        <p:sp>
          <p:nvSpPr>
            <p:cNvPr id="24" name="Freeform 2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B2C30"/>
            </a:solidFill>
          </p:spPr>
        </p:sp>
        <p:sp>
          <p:nvSpPr>
            <p:cNvPr id="25" name="TextBox 25"/>
            <p:cNvSpPr txBox="1"/>
            <p:nvPr/>
          </p:nvSpPr>
          <p:spPr>
            <a:xfrm>
              <a:off x="76200" y="85725"/>
              <a:ext cx="660400" cy="650875"/>
            </a:xfrm>
            <a:prstGeom prst="rect">
              <a:avLst/>
            </a:prstGeom>
          </p:spPr>
          <p:txBody>
            <a:bodyPr lIns="50800" tIns="50800" rIns="50800" bIns="50800" rtlCol="0" anchor="ctr"/>
            <a:lstStyle/>
            <a:p>
              <a:pPr algn="ctr">
                <a:lnSpc>
                  <a:spcPts val="2120"/>
                </a:lnSpc>
              </a:pPr>
              <a:endParaRPr/>
            </a:p>
          </p:txBody>
        </p:sp>
      </p:grpSp>
      <p:grpSp>
        <p:nvGrpSpPr>
          <p:cNvPr id="26" name="Group 26"/>
          <p:cNvGrpSpPr/>
          <p:nvPr/>
        </p:nvGrpSpPr>
        <p:grpSpPr>
          <a:xfrm>
            <a:off x="14173200" y="2756663"/>
            <a:ext cx="138677" cy="138677"/>
            <a:chOff x="0" y="0"/>
            <a:chExt cx="812800" cy="812800"/>
          </a:xfrm>
        </p:grpSpPr>
        <p:sp>
          <p:nvSpPr>
            <p:cNvPr id="27" name="Freeform 2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B2C30"/>
            </a:solidFill>
          </p:spPr>
        </p:sp>
        <p:sp>
          <p:nvSpPr>
            <p:cNvPr id="28" name="TextBox 28"/>
            <p:cNvSpPr txBox="1"/>
            <p:nvPr/>
          </p:nvSpPr>
          <p:spPr>
            <a:xfrm>
              <a:off x="76200" y="85725"/>
              <a:ext cx="660400" cy="650875"/>
            </a:xfrm>
            <a:prstGeom prst="rect">
              <a:avLst/>
            </a:prstGeom>
          </p:spPr>
          <p:txBody>
            <a:bodyPr lIns="50800" tIns="50800" rIns="50800" bIns="50800" rtlCol="0" anchor="ctr"/>
            <a:lstStyle/>
            <a:p>
              <a:pPr algn="ctr">
                <a:lnSpc>
                  <a:spcPts val="2120"/>
                </a:lnSpc>
              </a:pPr>
              <a:endParaRPr/>
            </a:p>
          </p:txBody>
        </p:sp>
      </p:grpSp>
      <p:sp>
        <p:nvSpPr>
          <p:cNvPr id="29" name="AutoShape 29"/>
          <p:cNvSpPr/>
          <p:nvPr/>
        </p:nvSpPr>
        <p:spPr>
          <a:xfrm>
            <a:off x="1127760" y="2821239"/>
            <a:ext cx="17396401" cy="0"/>
          </a:xfrm>
          <a:prstGeom prst="line">
            <a:avLst/>
          </a:prstGeom>
          <a:ln w="9525" cap="flat">
            <a:solidFill>
              <a:srgbClr val="2B2C30"/>
            </a:solidFill>
            <a:prstDash val="solid"/>
            <a:headEnd type="none" w="sm" len="sm"/>
            <a:tailEnd type="none" w="sm" len="sm"/>
          </a:ln>
        </p:spPr>
      </p:sp>
      <p:sp>
        <p:nvSpPr>
          <p:cNvPr id="30" name="TextBox 30"/>
          <p:cNvSpPr txBox="1"/>
          <p:nvPr/>
        </p:nvSpPr>
        <p:spPr>
          <a:xfrm>
            <a:off x="1028700" y="2333253"/>
            <a:ext cx="1506017" cy="423410"/>
          </a:xfrm>
          <a:prstGeom prst="rect">
            <a:avLst/>
          </a:prstGeom>
        </p:spPr>
        <p:txBody>
          <a:bodyPr lIns="0" tIns="0" rIns="0" bIns="0" rtlCol="0" anchor="t">
            <a:spAutoFit/>
          </a:bodyPr>
          <a:lstStyle/>
          <a:p>
            <a:pPr algn="l">
              <a:lnSpc>
                <a:spcPts val="3464"/>
              </a:lnSpc>
            </a:pPr>
            <a:r>
              <a:rPr lang="en-US" sz="2165">
                <a:solidFill>
                  <a:srgbClr val="2B2C30"/>
                </a:solidFill>
                <a:latin typeface="Public Sans"/>
                <a:ea typeface="Public Sans"/>
                <a:cs typeface="Public Sans"/>
                <a:sym typeface="Public Sans"/>
              </a:rPr>
              <a:t>1-2 months</a:t>
            </a:r>
          </a:p>
        </p:txBody>
      </p:sp>
      <p:sp>
        <p:nvSpPr>
          <p:cNvPr id="31" name="TextBox 31"/>
          <p:cNvSpPr txBox="1"/>
          <p:nvPr/>
        </p:nvSpPr>
        <p:spPr>
          <a:xfrm>
            <a:off x="4343400" y="2333253"/>
            <a:ext cx="1506017" cy="423410"/>
          </a:xfrm>
          <a:prstGeom prst="rect">
            <a:avLst/>
          </a:prstGeom>
        </p:spPr>
        <p:txBody>
          <a:bodyPr lIns="0" tIns="0" rIns="0" bIns="0" rtlCol="0" anchor="t">
            <a:spAutoFit/>
          </a:bodyPr>
          <a:lstStyle/>
          <a:p>
            <a:pPr algn="l">
              <a:lnSpc>
                <a:spcPts val="3464"/>
              </a:lnSpc>
            </a:pPr>
            <a:r>
              <a:rPr lang="en-US" sz="2165">
                <a:solidFill>
                  <a:srgbClr val="2B2C30"/>
                </a:solidFill>
                <a:latin typeface="Public Sans"/>
                <a:ea typeface="Public Sans"/>
                <a:cs typeface="Public Sans"/>
                <a:sym typeface="Public Sans"/>
              </a:rPr>
              <a:t>2-3months</a:t>
            </a:r>
          </a:p>
        </p:txBody>
      </p:sp>
      <p:sp>
        <p:nvSpPr>
          <p:cNvPr id="32" name="TextBox 32"/>
          <p:cNvSpPr txBox="1"/>
          <p:nvPr/>
        </p:nvSpPr>
        <p:spPr>
          <a:xfrm>
            <a:off x="7616154" y="2333253"/>
            <a:ext cx="1506017" cy="423410"/>
          </a:xfrm>
          <a:prstGeom prst="rect">
            <a:avLst/>
          </a:prstGeom>
        </p:spPr>
        <p:txBody>
          <a:bodyPr lIns="0" tIns="0" rIns="0" bIns="0" rtlCol="0" anchor="t">
            <a:spAutoFit/>
          </a:bodyPr>
          <a:lstStyle/>
          <a:p>
            <a:pPr algn="l">
              <a:lnSpc>
                <a:spcPts val="3464"/>
              </a:lnSpc>
            </a:pPr>
            <a:r>
              <a:rPr lang="en-US" sz="2165">
                <a:solidFill>
                  <a:srgbClr val="2B2C30"/>
                </a:solidFill>
                <a:latin typeface="Public Sans"/>
                <a:ea typeface="Public Sans"/>
                <a:cs typeface="Public Sans"/>
                <a:sym typeface="Public Sans"/>
              </a:rPr>
              <a:t>2-3months</a:t>
            </a:r>
          </a:p>
        </p:txBody>
      </p:sp>
      <p:sp>
        <p:nvSpPr>
          <p:cNvPr id="33" name="TextBox 33"/>
          <p:cNvSpPr txBox="1"/>
          <p:nvPr/>
        </p:nvSpPr>
        <p:spPr>
          <a:xfrm>
            <a:off x="10896600" y="2333253"/>
            <a:ext cx="1506017" cy="423410"/>
          </a:xfrm>
          <a:prstGeom prst="rect">
            <a:avLst/>
          </a:prstGeom>
        </p:spPr>
        <p:txBody>
          <a:bodyPr lIns="0" tIns="0" rIns="0" bIns="0" rtlCol="0" anchor="t">
            <a:spAutoFit/>
          </a:bodyPr>
          <a:lstStyle/>
          <a:p>
            <a:pPr algn="l">
              <a:lnSpc>
                <a:spcPts val="3464"/>
              </a:lnSpc>
            </a:pPr>
            <a:r>
              <a:rPr lang="en-US" sz="2165">
                <a:solidFill>
                  <a:srgbClr val="2B2C30"/>
                </a:solidFill>
                <a:latin typeface="Public Sans"/>
                <a:ea typeface="Public Sans"/>
                <a:cs typeface="Public Sans"/>
                <a:sym typeface="Public Sans"/>
              </a:rPr>
              <a:t>1-2 months</a:t>
            </a:r>
          </a:p>
        </p:txBody>
      </p:sp>
      <p:sp>
        <p:nvSpPr>
          <p:cNvPr id="34" name="TextBox 34"/>
          <p:cNvSpPr txBox="1"/>
          <p:nvPr/>
        </p:nvSpPr>
        <p:spPr>
          <a:xfrm>
            <a:off x="14164742" y="2333253"/>
            <a:ext cx="1506017" cy="423410"/>
          </a:xfrm>
          <a:prstGeom prst="rect">
            <a:avLst/>
          </a:prstGeom>
        </p:spPr>
        <p:txBody>
          <a:bodyPr lIns="0" tIns="0" rIns="0" bIns="0" rtlCol="0" anchor="t">
            <a:spAutoFit/>
          </a:bodyPr>
          <a:lstStyle/>
          <a:p>
            <a:pPr algn="l">
              <a:lnSpc>
                <a:spcPts val="3464"/>
              </a:lnSpc>
            </a:pPr>
            <a:r>
              <a:rPr lang="en-US" sz="2165">
                <a:solidFill>
                  <a:srgbClr val="2B2C30"/>
                </a:solidFill>
                <a:latin typeface="Public Sans"/>
                <a:ea typeface="Public Sans"/>
                <a:cs typeface="Public Sans"/>
                <a:sym typeface="Public Sans"/>
              </a:rPr>
              <a:t>1-2 months</a:t>
            </a:r>
          </a:p>
        </p:txBody>
      </p:sp>
    </p:spTree>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FEEE7"/>
        </a:solidFill>
        <a:effectLst/>
      </p:bgPr>
    </p:bg>
    <p:spTree>
      <p:nvGrpSpPr>
        <p:cNvPr id="1" name=""/>
        <p:cNvGrpSpPr/>
        <p:nvPr/>
      </p:nvGrpSpPr>
      <p:grpSpPr>
        <a:xfrm>
          <a:off x="0" y="0"/>
          <a:ext cx="0" cy="0"/>
          <a:chOff x="0" y="0"/>
          <a:chExt cx="0" cy="0"/>
        </a:xfrm>
      </p:grpSpPr>
      <p:sp>
        <p:nvSpPr>
          <p:cNvPr id="2" name="TextBox 2"/>
          <p:cNvSpPr txBox="1"/>
          <p:nvPr/>
        </p:nvSpPr>
        <p:spPr>
          <a:xfrm>
            <a:off x="6140695" y="902863"/>
            <a:ext cx="8282863" cy="730094"/>
          </a:xfrm>
          <a:prstGeom prst="rect">
            <a:avLst/>
          </a:prstGeom>
        </p:spPr>
        <p:txBody>
          <a:bodyPr lIns="0" tIns="0" rIns="0" bIns="0" rtlCol="0" anchor="t">
            <a:spAutoFit/>
          </a:bodyPr>
          <a:lstStyle/>
          <a:p>
            <a:pPr algn="l">
              <a:lnSpc>
                <a:spcPts val="5958"/>
              </a:lnSpc>
              <a:spcBef>
                <a:spcPct val="0"/>
              </a:spcBef>
            </a:pPr>
            <a:r>
              <a:rPr lang="en-US" sz="4256" b="1" i="1" spc="966">
                <a:solidFill>
                  <a:srgbClr val="2B2C30"/>
                </a:solidFill>
                <a:latin typeface="Public Sans Bold Italics"/>
                <a:ea typeface="Public Sans Bold Italics"/>
                <a:cs typeface="Public Sans Bold Italics"/>
                <a:sym typeface="Public Sans Bold Italics"/>
              </a:rPr>
              <a:t>CONCLUSION</a:t>
            </a:r>
          </a:p>
        </p:txBody>
      </p:sp>
      <p:sp>
        <p:nvSpPr>
          <p:cNvPr id="3" name="AutoShape 3"/>
          <p:cNvSpPr/>
          <p:nvPr/>
        </p:nvSpPr>
        <p:spPr>
          <a:xfrm>
            <a:off x="1232332" y="1632957"/>
            <a:ext cx="15480594" cy="0"/>
          </a:xfrm>
          <a:prstGeom prst="line">
            <a:avLst/>
          </a:prstGeom>
          <a:ln w="9525" cap="flat">
            <a:solidFill>
              <a:srgbClr val="2B2C30"/>
            </a:solidFill>
            <a:prstDash val="solid"/>
            <a:headEnd type="none" w="sm" len="sm"/>
            <a:tailEnd type="none" w="sm" len="sm"/>
          </a:ln>
        </p:spPr>
      </p:sp>
      <p:sp>
        <p:nvSpPr>
          <p:cNvPr id="4" name="TextBox 4"/>
          <p:cNvSpPr txBox="1"/>
          <p:nvPr/>
        </p:nvSpPr>
        <p:spPr>
          <a:xfrm>
            <a:off x="587483" y="2019611"/>
            <a:ext cx="16372064" cy="3646170"/>
          </a:xfrm>
          <a:prstGeom prst="rect">
            <a:avLst/>
          </a:prstGeom>
        </p:spPr>
        <p:txBody>
          <a:bodyPr lIns="0" tIns="0" rIns="0" bIns="0" rtlCol="0" anchor="t">
            <a:spAutoFit/>
          </a:bodyPr>
          <a:lstStyle/>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Summary:</a:t>
            </a:r>
          </a:p>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"The AI-Based Learning Resource Finder is a tool designed to save time, improve learning outcomes, and help students find the best resources for their project-based assignments."</a:t>
            </a:r>
          </a:p>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Call to Action:</a:t>
            </a:r>
          </a:p>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"By leveraging AI, we aim to transform the way students approach their projects, helping them learn smarter and more efficiently."</a:t>
            </a:r>
          </a:p>
          <a:p>
            <a:pPr algn="l">
              <a:lnSpc>
                <a:spcPts val="4199"/>
              </a:lnSpc>
            </a:pPr>
            <a:endParaRPr lang="en-US" sz="2799">
              <a:solidFill>
                <a:srgbClr val="2B2C30"/>
              </a:solidFill>
              <a:latin typeface="Public Sans"/>
              <a:ea typeface="Public Sans"/>
              <a:cs typeface="Public Sans"/>
              <a:sym typeface="Public Sans"/>
            </a:endParaRPr>
          </a:p>
        </p:txBody>
      </p:sp>
      <p:sp>
        <p:nvSpPr>
          <p:cNvPr id="5" name="TextBox 5"/>
          <p:cNvSpPr txBox="1"/>
          <p:nvPr/>
        </p:nvSpPr>
        <p:spPr>
          <a:xfrm>
            <a:off x="2539725" y="6601438"/>
            <a:ext cx="13208550" cy="1961510"/>
          </a:xfrm>
          <a:prstGeom prst="rect">
            <a:avLst/>
          </a:prstGeom>
        </p:spPr>
        <p:txBody>
          <a:bodyPr lIns="0" tIns="0" rIns="0" bIns="0" rtlCol="0" anchor="t">
            <a:spAutoFit/>
          </a:bodyPr>
          <a:lstStyle/>
          <a:p>
            <a:pPr algn="l">
              <a:lnSpc>
                <a:spcPts val="7865"/>
              </a:lnSpc>
            </a:pPr>
            <a:r>
              <a:rPr lang="en-US" sz="6050" i="1" spc="30">
                <a:solidFill>
                  <a:srgbClr val="2B2C30"/>
                </a:solidFill>
                <a:latin typeface="Playfair Display Italics"/>
                <a:ea typeface="Playfair Display Italics"/>
                <a:cs typeface="Playfair Display Italics"/>
                <a:sym typeface="Playfair Display Italics"/>
              </a:rPr>
              <a:t>“Join us in revolutionizing access to ideas and emerging technologies.”</a:t>
            </a:r>
          </a:p>
        </p:txBody>
      </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EFEEE7"/>
        </a:solidFill>
        <a:effectLst/>
      </p:bgPr>
    </p:bg>
    <p:spTree>
      <p:nvGrpSpPr>
        <p:cNvPr id="1" name=""/>
        <p:cNvGrpSpPr/>
        <p:nvPr/>
      </p:nvGrpSpPr>
      <p:grpSpPr>
        <a:xfrm>
          <a:off x="0" y="0"/>
          <a:ext cx="0" cy="0"/>
          <a:chOff x="0" y="0"/>
          <a:chExt cx="0" cy="0"/>
        </a:xfrm>
      </p:grpSpPr>
      <p:sp>
        <p:nvSpPr>
          <p:cNvPr id="2" name="AutoShape 2"/>
          <p:cNvSpPr/>
          <p:nvPr/>
        </p:nvSpPr>
        <p:spPr>
          <a:xfrm flipV="1">
            <a:off x="1028703" y="5148262"/>
            <a:ext cx="16230594" cy="38509"/>
          </a:xfrm>
          <a:prstGeom prst="line">
            <a:avLst/>
          </a:prstGeom>
          <a:ln w="9525" cap="flat">
            <a:solidFill>
              <a:srgbClr val="2B2C30"/>
            </a:solidFill>
            <a:prstDash val="solid"/>
            <a:headEnd type="none" w="sm" len="sm"/>
            <a:tailEnd type="none" w="sm" len="sm"/>
          </a:ln>
        </p:spPr>
      </p:sp>
      <p:sp>
        <p:nvSpPr>
          <p:cNvPr id="3" name="TextBox 3"/>
          <p:cNvSpPr txBox="1"/>
          <p:nvPr/>
        </p:nvSpPr>
        <p:spPr>
          <a:xfrm>
            <a:off x="3700788" y="3059417"/>
            <a:ext cx="10886423" cy="2084083"/>
          </a:xfrm>
          <a:prstGeom prst="rect">
            <a:avLst/>
          </a:prstGeom>
        </p:spPr>
        <p:txBody>
          <a:bodyPr lIns="0" tIns="0" rIns="0" bIns="0" rtlCol="0" anchor="t">
            <a:spAutoFit/>
          </a:bodyPr>
          <a:lstStyle/>
          <a:p>
            <a:pPr algn="l">
              <a:lnSpc>
                <a:spcPts val="15250"/>
              </a:lnSpc>
            </a:pPr>
            <a:r>
              <a:rPr lang="en-US" sz="16758" spc="83">
                <a:solidFill>
                  <a:srgbClr val="2B2C30"/>
                </a:solidFill>
                <a:latin typeface="Playfair Display"/>
                <a:ea typeface="Playfair Display"/>
                <a:cs typeface="Playfair Display"/>
                <a:sym typeface="Playfair Display"/>
              </a:rPr>
              <a:t>Thank you!</a:t>
            </a: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FEEE7"/>
        </a:solidFill>
        <a:effectLst/>
      </p:bgPr>
    </p:bg>
    <p:spTree>
      <p:nvGrpSpPr>
        <p:cNvPr id="1" name=""/>
        <p:cNvGrpSpPr/>
        <p:nvPr/>
      </p:nvGrpSpPr>
      <p:grpSpPr>
        <a:xfrm>
          <a:off x="0" y="0"/>
          <a:ext cx="0" cy="0"/>
          <a:chOff x="0" y="0"/>
          <a:chExt cx="0" cy="0"/>
        </a:xfrm>
      </p:grpSpPr>
      <p:sp>
        <p:nvSpPr>
          <p:cNvPr id="2" name="TextBox 2"/>
          <p:cNvSpPr txBox="1"/>
          <p:nvPr/>
        </p:nvSpPr>
        <p:spPr>
          <a:xfrm>
            <a:off x="4389157" y="3908755"/>
            <a:ext cx="9509685" cy="1961510"/>
          </a:xfrm>
          <a:prstGeom prst="rect">
            <a:avLst/>
          </a:prstGeom>
        </p:spPr>
        <p:txBody>
          <a:bodyPr lIns="0" tIns="0" rIns="0" bIns="0" rtlCol="0" anchor="t">
            <a:spAutoFit/>
          </a:bodyPr>
          <a:lstStyle/>
          <a:p>
            <a:pPr algn="l">
              <a:lnSpc>
                <a:spcPts val="7865"/>
              </a:lnSpc>
            </a:pPr>
            <a:r>
              <a:rPr lang="en-US" sz="6050" i="1" spc="30">
                <a:solidFill>
                  <a:srgbClr val="2B2C30"/>
                </a:solidFill>
                <a:latin typeface="Playfair Display Italics"/>
                <a:ea typeface="Playfair Display Italics"/>
                <a:cs typeface="Playfair Display Italics"/>
                <a:sym typeface="Playfair Display Italics"/>
              </a:rPr>
              <a:t>"Learn Fast, Learn Smart — Let AI Lead the Way."</a:t>
            </a:r>
          </a:p>
        </p:txBody>
      </p:sp>
    </p:spTree>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FEEE7"/>
        </a:solidFill>
        <a:effectLst/>
      </p:bgPr>
    </p:bg>
    <p:spTree>
      <p:nvGrpSpPr>
        <p:cNvPr id="1" name=""/>
        <p:cNvGrpSpPr/>
        <p:nvPr/>
      </p:nvGrpSpPr>
      <p:grpSpPr>
        <a:xfrm>
          <a:off x="0" y="0"/>
          <a:ext cx="0" cy="0"/>
          <a:chOff x="0" y="0"/>
          <a:chExt cx="0" cy="0"/>
        </a:xfrm>
      </p:grpSpPr>
      <p:sp>
        <p:nvSpPr>
          <p:cNvPr id="2" name="TextBox 2"/>
          <p:cNvSpPr txBox="1"/>
          <p:nvPr/>
        </p:nvSpPr>
        <p:spPr>
          <a:xfrm>
            <a:off x="1006871" y="942975"/>
            <a:ext cx="16230600" cy="651099"/>
          </a:xfrm>
          <a:prstGeom prst="rect">
            <a:avLst/>
          </a:prstGeom>
        </p:spPr>
        <p:txBody>
          <a:bodyPr lIns="0" tIns="0" rIns="0" bIns="0" rtlCol="0" anchor="t">
            <a:spAutoFit/>
          </a:bodyPr>
          <a:lstStyle/>
          <a:p>
            <a:pPr algn="l">
              <a:lnSpc>
                <a:spcPts val="5200"/>
              </a:lnSpc>
              <a:spcBef>
                <a:spcPct val="0"/>
              </a:spcBef>
            </a:pPr>
            <a:r>
              <a:rPr lang="en-US" sz="3714" b="1" spc="843">
                <a:solidFill>
                  <a:srgbClr val="2B2C30"/>
                </a:solidFill>
                <a:latin typeface="Public Sans Bold"/>
                <a:ea typeface="Public Sans Bold"/>
                <a:cs typeface="Public Sans Bold"/>
                <a:sym typeface="Public Sans Bold"/>
              </a:rPr>
              <a:t>AGENDA</a:t>
            </a:r>
          </a:p>
        </p:txBody>
      </p:sp>
      <p:sp>
        <p:nvSpPr>
          <p:cNvPr id="3" name="AutoShape 3"/>
          <p:cNvSpPr/>
          <p:nvPr/>
        </p:nvSpPr>
        <p:spPr>
          <a:xfrm flipV="1">
            <a:off x="1028695" y="1760761"/>
            <a:ext cx="16230594" cy="38509"/>
          </a:xfrm>
          <a:prstGeom prst="line">
            <a:avLst/>
          </a:prstGeom>
          <a:ln w="9525" cap="flat">
            <a:solidFill>
              <a:srgbClr val="2B2C30"/>
            </a:solidFill>
            <a:prstDash val="solid"/>
            <a:headEnd type="none" w="sm" len="sm"/>
            <a:tailEnd type="none" w="sm" len="sm"/>
          </a:ln>
        </p:spPr>
      </p:sp>
      <p:sp>
        <p:nvSpPr>
          <p:cNvPr id="4" name="TextBox 4"/>
          <p:cNvSpPr txBox="1"/>
          <p:nvPr/>
        </p:nvSpPr>
        <p:spPr>
          <a:xfrm>
            <a:off x="1028689" y="2122290"/>
            <a:ext cx="7877184" cy="5210048"/>
          </a:xfrm>
          <a:prstGeom prst="rect">
            <a:avLst/>
          </a:prstGeom>
        </p:spPr>
        <p:txBody>
          <a:bodyPr lIns="0" tIns="0" rIns="0" bIns="0" rtlCol="0" anchor="t">
            <a:spAutoFit/>
          </a:bodyPr>
          <a:lstStyle/>
          <a:p>
            <a:pPr marL="604519" lvl="1" indent="-302260" algn="l">
              <a:lnSpc>
                <a:spcPts val="5235"/>
              </a:lnSpc>
              <a:buFont typeface="Arial"/>
              <a:buChar char="•"/>
            </a:pPr>
            <a:r>
              <a:rPr lang="en-US" sz="2799">
                <a:solidFill>
                  <a:srgbClr val="2B2C30"/>
                </a:solidFill>
                <a:latin typeface="Public Sans"/>
                <a:ea typeface="Public Sans"/>
                <a:cs typeface="Public Sans"/>
                <a:sym typeface="Public Sans"/>
              </a:rPr>
              <a:t>Our Mission</a:t>
            </a:r>
          </a:p>
          <a:p>
            <a:pPr marL="604519" lvl="1" indent="-302260" algn="l">
              <a:lnSpc>
                <a:spcPts val="5235"/>
              </a:lnSpc>
              <a:buFont typeface="Arial"/>
              <a:buChar char="•"/>
            </a:pPr>
            <a:r>
              <a:rPr lang="en-US" sz="2799">
                <a:solidFill>
                  <a:srgbClr val="2B2C30"/>
                </a:solidFill>
                <a:latin typeface="Public Sans"/>
                <a:ea typeface="Public Sans"/>
                <a:cs typeface="Public Sans"/>
                <a:sym typeface="Public Sans"/>
              </a:rPr>
              <a:t>Introduction and key notes</a:t>
            </a:r>
          </a:p>
          <a:p>
            <a:pPr marL="604519" lvl="1" indent="-302260" algn="l">
              <a:lnSpc>
                <a:spcPts val="5235"/>
              </a:lnSpc>
              <a:buFont typeface="Arial"/>
              <a:buChar char="•"/>
            </a:pPr>
            <a:r>
              <a:rPr lang="en-US" sz="2799">
                <a:solidFill>
                  <a:srgbClr val="2B2C30"/>
                </a:solidFill>
                <a:latin typeface="Public Sans"/>
                <a:ea typeface="Public Sans"/>
                <a:cs typeface="Public Sans"/>
                <a:sym typeface="Public Sans"/>
              </a:rPr>
              <a:t>Target Audience</a:t>
            </a:r>
          </a:p>
          <a:p>
            <a:pPr marL="604519" lvl="1" indent="-302260" algn="l">
              <a:lnSpc>
                <a:spcPts val="5235"/>
              </a:lnSpc>
              <a:buFont typeface="Arial"/>
              <a:buChar char="•"/>
            </a:pPr>
            <a:r>
              <a:rPr lang="en-US" sz="2799">
                <a:solidFill>
                  <a:srgbClr val="2B2C30"/>
                </a:solidFill>
                <a:latin typeface="Public Sans"/>
                <a:ea typeface="Public Sans"/>
                <a:cs typeface="Public Sans"/>
                <a:sym typeface="Public Sans"/>
              </a:rPr>
              <a:t>Challenges </a:t>
            </a:r>
          </a:p>
          <a:p>
            <a:pPr marL="604519" lvl="1" indent="-302260" algn="l">
              <a:lnSpc>
                <a:spcPts val="5235"/>
              </a:lnSpc>
              <a:buFont typeface="Arial"/>
              <a:buChar char="•"/>
            </a:pPr>
            <a:r>
              <a:rPr lang="en-US" sz="2799">
                <a:solidFill>
                  <a:srgbClr val="2B2C30"/>
                </a:solidFill>
                <a:latin typeface="Public Sans"/>
                <a:ea typeface="Public Sans"/>
                <a:cs typeface="Public Sans"/>
                <a:sym typeface="Public Sans"/>
              </a:rPr>
              <a:t>Over-come the Challenges</a:t>
            </a:r>
          </a:p>
          <a:p>
            <a:pPr marL="604519" lvl="1" indent="-302260" algn="l">
              <a:lnSpc>
                <a:spcPts val="5235"/>
              </a:lnSpc>
              <a:buFont typeface="Arial"/>
              <a:buChar char="•"/>
            </a:pPr>
            <a:r>
              <a:rPr lang="en-US" sz="2799">
                <a:solidFill>
                  <a:srgbClr val="2B2C30"/>
                </a:solidFill>
                <a:latin typeface="Public Sans"/>
                <a:ea typeface="Public Sans"/>
                <a:cs typeface="Public Sans"/>
                <a:sym typeface="Public Sans"/>
              </a:rPr>
              <a:t>Future potential and growth</a:t>
            </a:r>
          </a:p>
          <a:p>
            <a:pPr marL="604519" lvl="1" indent="-302260" algn="l">
              <a:lnSpc>
                <a:spcPts val="5235"/>
              </a:lnSpc>
              <a:buFont typeface="Arial"/>
              <a:buChar char="•"/>
            </a:pPr>
            <a:r>
              <a:rPr lang="en-US" sz="2799">
                <a:solidFill>
                  <a:srgbClr val="2B2C30"/>
                </a:solidFill>
                <a:latin typeface="Public Sans"/>
                <a:ea typeface="Public Sans"/>
                <a:cs typeface="Public Sans"/>
                <a:sym typeface="Public Sans"/>
              </a:rPr>
              <a:t>Path to Integration</a:t>
            </a:r>
          </a:p>
          <a:p>
            <a:pPr marL="604519" lvl="1" indent="-302260" algn="l">
              <a:lnSpc>
                <a:spcPts val="5235"/>
              </a:lnSpc>
              <a:buFont typeface="Arial"/>
              <a:buChar char="•"/>
            </a:pPr>
            <a:r>
              <a:rPr lang="en-US" sz="2799">
                <a:solidFill>
                  <a:srgbClr val="2B2C30"/>
                </a:solidFill>
                <a:latin typeface="Public Sans"/>
                <a:ea typeface="Public Sans"/>
                <a:cs typeface="Public Sans"/>
                <a:sym typeface="Public Sans"/>
              </a:rPr>
              <a:t>Conclusion</a:t>
            </a:r>
          </a:p>
        </p:txBody>
      </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FEEE7"/>
        </a:solidFill>
        <a:effectLst/>
      </p:bgPr>
    </p:bg>
    <p:spTree>
      <p:nvGrpSpPr>
        <p:cNvPr id="1" name=""/>
        <p:cNvGrpSpPr/>
        <p:nvPr/>
      </p:nvGrpSpPr>
      <p:grpSpPr>
        <a:xfrm>
          <a:off x="0" y="0"/>
          <a:ext cx="0" cy="0"/>
          <a:chOff x="0" y="0"/>
          <a:chExt cx="0" cy="0"/>
        </a:xfrm>
      </p:grpSpPr>
      <p:sp>
        <p:nvSpPr>
          <p:cNvPr id="2" name="TextBox 2"/>
          <p:cNvSpPr txBox="1"/>
          <p:nvPr/>
        </p:nvSpPr>
        <p:spPr>
          <a:xfrm>
            <a:off x="1028700" y="2122061"/>
            <a:ext cx="16208771" cy="6771926"/>
          </a:xfrm>
          <a:prstGeom prst="rect">
            <a:avLst/>
          </a:prstGeom>
        </p:spPr>
        <p:txBody>
          <a:bodyPr lIns="0" tIns="0" rIns="0" bIns="0" rtlCol="0" anchor="t">
            <a:spAutoFit/>
          </a:bodyPr>
          <a:lstStyle/>
          <a:p>
            <a:pPr algn="l">
              <a:lnSpc>
                <a:spcPts val="6748"/>
              </a:lnSpc>
            </a:pPr>
            <a:r>
              <a:rPr lang="en-US" sz="5191" spc="25">
                <a:solidFill>
                  <a:srgbClr val="2B2C30"/>
                </a:solidFill>
                <a:latin typeface="Playfair Display"/>
                <a:ea typeface="Playfair Display"/>
                <a:cs typeface="Playfair Display"/>
                <a:sym typeface="Playfair Display"/>
              </a:rPr>
              <a:t>To empower students by providing a smart, AI-driven platform that delivers personalized, high-quality learning resources, enabling them to efficiently and effectively navigate their project-based learning journeys. We aim to simplify the resource discovery process, enhance educational outcomes, and foster independent, self-directed learning at every stage of the project.</a:t>
            </a:r>
          </a:p>
        </p:txBody>
      </p:sp>
      <p:sp>
        <p:nvSpPr>
          <p:cNvPr id="3" name="TextBox 3"/>
          <p:cNvSpPr txBox="1"/>
          <p:nvPr/>
        </p:nvSpPr>
        <p:spPr>
          <a:xfrm>
            <a:off x="1006871" y="942975"/>
            <a:ext cx="16230600" cy="651099"/>
          </a:xfrm>
          <a:prstGeom prst="rect">
            <a:avLst/>
          </a:prstGeom>
        </p:spPr>
        <p:txBody>
          <a:bodyPr lIns="0" tIns="0" rIns="0" bIns="0" rtlCol="0" anchor="t">
            <a:spAutoFit/>
          </a:bodyPr>
          <a:lstStyle/>
          <a:p>
            <a:pPr algn="l">
              <a:lnSpc>
                <a:spcPts val="5200"/>
              </a:lnSpc>
              <a:spcBef>
                <a:spcPct val="0"/>
              </a:spcBef>
            </a:pPr>
            <a:r>
              <a:rPr lang="en-US" sz="3714" b="1" spc="843">
                <a:solidFill>
                  <a:srgbClr val="2B2C30"/>
                </a:solidFill>
                <a:latin typeface="Public Sans Bold"/>
                <a:ea typeface="Public Sans Bold"/>
                <a:cs typeface="Public Sans Bold"/>
                <a:sym typeface="Public Sans Bold"/>
              </a:rPr>
              <a:t>OUR MISSION</a:t>
            </a:r>
          </a:p>
        </p:txBody>
      </p:sp>
      <p:sp>
        <p:nvSpPr>
          <p:cNvPr id="4" name="AutoShape 4"/>
          <p:cNvSpPr/>
          <p:nvPr/>
        </p:nvSpPr>
        <p:spPr>
          <a:xfrm flipV="1">
            <a:off x="1028695" y="1760761"/>
            <a:ext cx="16230594" cy="38509"/>
          </a:xfrm>
          <a:prstGeom prst="line">
            <a:avLst/>
          </a:prstGeom>
          <a:ln w="9525" cap="flat">
            <a:solidFill>
              <a:srgbClr val="2B2C30"/>
            </a:solidFill>
            <a:prstDash val="solid"/>
            <a:headEnd type="none" w="sm" len="sm"/>
            <a:tailEnd type="none" w="sm" len="sm"/>
          </a:ln>
        </p:spPr>
      </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FEEE7"/>
        </a:solidFill>
        <a:effectLst/>
      </p:bgPr>
    </p:bg>
    <p:spTree>
      <p:nvGrpSpPr>
        <p:cNvPr id="1" name=""/>
        <p:cNvGrpSpPr/>
        <p:nvPr/>
      </p:nvGrpSpPr>
      <p:grpSpPr>
        <a:xfrm>
          <a:off x="0" y="0"/>
          <a:ext cx="0" cy="0"/>
          <a:chOff x="0" y="0"/>
          <a:chExt cx="0" cy="0"/>
        </a:xfrm>
      </p:grpSpPr>
      <p:sp>
        <p:nvSpPr>
          <p:cNvPr id="2" name="TextBox 2"/>
          <p:cNvSpPr txBox="1"/>
          <p:nvPr/>
        </p:nvSpPr>
        <p:spPr>
          <a:xfrm>
            <a:off x="1028711" y="1188951"/>
            <a:ext cx="17259289" cy="571810"/>
          </a:xfrm>
          <a:prstGeom prst="rect">
            <a:avLst/>
          </a:prstGeom>
        </p:spPr>
        <p:txBody>
          <a:bodyPr lIns="0" tIns="0" rIns="0" bIns="0" rtlCol="0" anchor="t">
            <a:spAutoFit/>
          </a:bodyPr>
          <a:lstStyle/>
          <a:p>
            <a:pPr algn="l">
              <a:lnSpc>
                <a:spcPts val="4558"/>
              </a:lnSpc>
              <a:spcBef>
                <a:spcPct val="0"/>
              </a:spcBef>
            </a:pPr>
            <a:r>
              <a:rPr lang="en-US" sz="3256" b="1" spc="739">
                <a:solidFill>
                  <a:srgbClr val="2B2C30"/>
                </a:solidFill>
                <a:latin typeface="Public Sans Bold"/>
                <a:ea typeface="Public Sans Bold"/>
                <a:cs typeface="Public Sans Bold"/>
                <a:sym typeface="Public Sans Bold"/>
              </a:rPr>
              <a:t>WHAT IS THE AI-BASED LEARNING RESOURCE Finder?</a:t>
            </a:r>
          </a:p>
        </p:txBody>
      </p:sp>
      <p:sp>
        <p:nvSpPr>
          <p:cNvPr id="3" name="AutoShape 3"/>
          <p:cNvSpPr/>
          <p:nvPr/>
        </p:nvSpPr>
        <p:spPr>
          <a:xfrm flipV="1">
            <a:off x="1028695" y="1760761"/>
            <a:ext cx="16230594" cy="38509"/>
          </a:xfrm>
          <a:prstGeom prst="line">
            <a:avLst/>
          </a:prstGeom>
          <a:ln w="9525" cap="flat">
            <a:solidFill>
              <a:srgbClr val="2B2C30"/>
            </a:solidFill>
            <a:prstDash val="solid"/>
            <a:headEnd type="none" w="sm" len="sm"/>
            <a:tailEnd type="none" w="sm" len="sm"/>
          </a:ln>
        </p:spPr>
      </p:sp>
      <p:sp>
        <p:nvSpPr>
          <p:cNvPr id="4" name="TextBox 4"/>
          <p:cNvSpPr txBox="1"/>
          <p:nvPr/>
        </p:nvSpPr>
        <p:spPr>
          <a:xfrm>
            <a:off x="1028711" y="5353050"/>
            <a:ext cx="15779474" cy="3176685"/>
          </a:xfrm>
          <a:prstGeom prst="rect">
            <a:avLst/>
          </a:prstGeom>
        </p:spPr>
        <p:txBody>
          <a:bodyPr lIns="0" tIns="0" rIns="0" bIns="0" rtlCol="0" anchor="t">
            <a:spAutoFit/>
          </a:bodyPr>
          <a:lstStyle/>
          <a:p>
            <a:pPr marL="1226902" lvl="2" indent="-408967" algn="l">
              <a:lnSpc>
                <a:spcPts val="4262"/>
              </a:lnSpc>
              <a:buFont typeface="Arial"/>
              <a:buChar char="⚬"/>
            </a:pPr>
            <a:r>
              <a:rPr lang="en-US" sz="2841">
                <a:solidFill>
                  <a:srgbClr val="2B2C30"/>
                </a:solidFill>
                <a:latin typeface="Public Sans"/>
                <a:ea typeface="Public Sans"/>
                <a:cs typeface="Public Sans"/>
                <a:sym typeface="Public Sans"/>
              </a:rPr>
              <a:t>An AI-powered tool designed to help students quickly find high-quality learning resources tailored to their project needs.</a:t>
            </a:r>
          </a:p>
          <a:p>
            <a:pPr marL="1226902" lvl="2" indent="-408967" algn="l">
              <a:lnSpc>
                <a:spcPts val="4262"/>
              </a:lnSpc>
              <a:buFont typeface="Arial"/>
              <a:buChar char="⚬"/>
            </a:pPr>
            <a:r>
              <a:rPr lang="en-US" sz="2841">
                <a:solidFill>
                  <a:srgbClr val="2B2C30"/>
                </a:solidFill>
                <a:latin typeface="Public Sans"/>
                <a:ea typeface="Public Sans"/>
                <a:cs typeface="Public Sans"/>
                <a:sym typeface="Public Sans"/>
              </a:rPr>
              <a:t>Focuses on streamlining the search for relevant materials like articles, videos, tutorials, and more.</a:t>
            </a:r>
          </a:p>
          <a:p>
            <a:pPr marL="1226902" lvl="2" indent="-408967" algn="l">
              <a:lnSpc>
                <a:spcPts val="4262"/>
              </a:lnSpc>
              <a:buFont typeface="Arial"/>
              <a:buChar char="⚬"/>
            </a:pPr>
            <a:r>
              <a:rPr lang="en-US" sz="2841">
                <a:solidFill>
                  <a:srgbClr val="2B2C30"/>
                </a:solidFill>
                <a:latin typeface="Public Sans"/>
                <a:ea typeface="Public Sans"/>
                <a:cs typeface="Public Sans"/>
                <a:sym typeface="Public Sans"/>
              </a:rPr>
              <a:t>Adapts to students' evolving project stages, from research to presentation.</a:t>
            </a:r>
          </a:p>
          <a:p>
            <a:pPr algn="l">
              <a:lnSpc>
                <a:spcPts val="4262"/>
              </a:lnSpc>
            </a:pPr>
            <a:endParaRPr lang="en-US" sz="2841">
              <a:solidFill>
                <a:srgbClr val="2B2C30"/>
              </a:solidFill>
              <a:latin typeface="Public Sans"/>
              <a:ea typeface="Public Sans"/>
              <a:cs typeface="Public Sans"/>
              <a:sym typeface="Public Sans"/>
            </a:endParaRPr>
          </a:p>
        </p:txBody>
      </p:sp>
      <p:sp>
        <p:nvSpPr>
          <p:cNvPr id="5" name="TextBox 5"/>
          <p:cNvSpPr txBox="1"/>
          <p:nvPr/>
        </p:nvSpPr>
        <p:spPr>
          <a:xfrm>
            <a:off x="1028711" y="1966815"/>
            <a:ext cx="16378688" cy="3176685"/>
          </a:xfrm>
          <a:prstGeom prst="rect">
            <a:avLst/>
          </a:prstGeom>
        </p:spPr>
        <p:txBody>
          <a:bodyPr lIns="0" tIns="0" rIns="0" bIns="0" rtlCol="0" anchor="t">
            <a:spAutoFit/>
          </a:bodyPr>
          <a:lstStyle/>
          <a:p>
            <a:pPr algn="l">
              <a:lnSpc>
                <a:spcPts val="4262"/>
              </a:lnSpc>
            </a:pPr>
            <a:r>
              <a:rPr lang="en-US" sz="2841">
                <a:solidFill>
                  <a:srgbClr val="2B2C30"/>
                </a:solidFill>
                <a:latin typeface="Public Sans"/>
                <a:ea typeface="Public Sans"/>
                <a:cs typeface="Public Sans"/>
                <a:sym typeface="Public Sans"/>
              </a:rPr>
              <a:t>The AI-Based Learning Resource Finder is an innovative tool designed to help students, educators, and researchers discover high-quality learning resources tailored to their specific project topics and academic needs. Using artificial intelligence (AI) and natural language processing (NLP), this tool quickly analyzes the input provided by users (such as keywords, topics, or project requirements) and provides a curated list of credible and relevant resources like academic articles, videos, tutorials, and online courses.</a:t>
            </a:r>
          </a:p>
        </p:txBody>
      </p:sp>
      <p:sp>
        <p:nvSpPr>
          <p:cNvPr id="6" name="AutoShape 6"/>
          <p:cNvSpPr/>
          <p:nvPr/>
        </p:nvSpPr>
        <p:spPr>
          <a:xfrm flipV="1">
            <a:off x="803152" y="9215029"/>
            <a:ext cx="16230594" cy="38509"/>
          </a:xfrm>
          <a:prstGeom prst="line">
            <a:avLst/>
          </a:prstGeom>
          <a:ln w="9525" cap="flat">
            <a:solidFill>
              <a:srgbClr val="2B2C30"/>
            </a:solidFill>
            <a:prstDash val="solid"/>
            <a:headEnd type="none" w="sm" len="sm"/>
            <a:tailEnd type="none" w="sm" len="sm"/>
          </a:ln>
        </p:spPr>
      </p:sp>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EFEEE7"/>
        </a:solidFill>
        <a:effectLst/>
      </p:bgPr>
    </p:bg>
    <p:spTree>
      <p:nvGrpSpPr>
        <p:cNvPr id="1" name=""/>
        <p:cNvGrpSpPr/>
        <p:nvPr/>
      </p:nvGrpSpPr>
      <p:grpSpPr>
        <a:xfrm>
          <a:off x="0" y="0"/>
          <a:ext cx="0" cy="0"/>
          <a:chOff x="0" y="0"/>
          <a:chExt cx="0" cy="0"/>
        </a:xfrm>
      </p:grpSpPr>
      <p:grpSp>
        <p:nvGrpSpPr>
          <p:cNvPr id="2" name="Group 2"/>
          <p:cNvGrpSpPr/>
          <p:nvPr/>
        </p:nvGrpSpPr>
        <p:grpSpPr>
          <a:xfrm>
            <a:off x="9722567" y="1028700"/>
            <a:ext cx="7773804" cy="5063759"/>
            <a:chOff x="0" y="0"/>
            <a:chExt cx="2364475" cy="1540189"/>
          </a:xfrm>
        </p:grpSpPr>
        <p:sp>
          <p:nvSpPr>
            <p:cNvPr id="3" name="Freeform 3"/>
            <p:cNvSpPr/>
            <p:nvPr/>
          </p:nvSpPr>
          <p:spPr>
            <a:xfrm>
              <a:off x="0" y="0"/>
              <a:ext cx="2364475" cy="1540190"/>
            </a:xfrm>
            <a:custGeom>
              <a:avLst/>
              <a:gdLst/>
              <a:ahLst/>
              <a:cxnLst/>
              <a:rect l="l" t="t" r="r" b="b"/>
              <a:pathLst>
                <a:path w="2364475" h="1540190">
                  <a:moveTo>
                    <a:pt x="0" y="0"/>
                  </a:moveTo>
                  <a:lnTo>
                    <a:pt x="2364475" y="0"/>
                  </a:lnTo>
                  <a:lnTo>
                    <a:pt x="2364475" y="1540190"/>
                  </a:lnTo>
                  <a:lnTo>
                    <a:pt x="0" y="1540190"/>
                  </a:lnTo>
                  <a:close/>
                </a:path>
              </a:pathLst>
            </a:custGeom>
            <a:solidFill>
              <a:srgbClr val="000000">
                <a:alpha val="0"/>
              </a:srgbClr>
            </a:solidFill>
            <a:ln w="9525" cap="sq">
              <a:solidFill>
                <a:srgbClr val="2B2C30"/>
              </a:solidFill>
              <a:prstDash val="solid"/>
              <a:miter/>
            </a:ln>
          </p:spPr>
        </p:sp>
        <p:sp>
          <p:nvSpPr>
            <p:cNvPr id="4" name="TextBox 4"/>
            <p:cNvSpPr txBox="1"/>
            <p:nvPr/>
          </p:nvSpPr>
          <p:spPr>
            <a:xfrm>
              <a:off x="0" y="-28575"/>
              <a:ext cx="2364475" cy="1568764"/>
            </a:xfrm>
            <a:prstGeom prst="rect">
              <a:avLst/>
            </a:prstGeom>
          </p:spPr>
          <p:txBody>
            <a:bodyPr lIns="68580" tIns="68580" rIns="68580" bIns="68580" rtlCol="0" anchor="ctr"/>
            <a:lstStyle/>
            <a:p>
              <a:pPr algn="ctr">
                <a:lnSpc>
                  <a:spcPts val="1889"/>
                </a:lnSpc>
              </a:pPr>
              <a:endParaRPr/>
            </a:p>
          </p:txBody>
        </p:sp>
      </p:grpSp>
      <p:grpSp>
        <p:nvGrpSpPr>
          <p:cNvPr id="5" name="Group 5"/>
          <p:cNvGrpSpPr/>
          <p:nvPr/>
        </p:nvGrpSpPr>
        <p:grpSpPr>
          <a:xfrm>
            <a:off x="10333265" y="1402038"/>
            <a:ext cx="6552408" cy="4317083"/>
            <a:chOff x="0" y="0"/>
            <a:chExt cx="8736544" cy="5756111"/>
          </a:xfrm>
        </p:grpSpPr>
        <p:pic>
          <p:nvPicPr>
            <p:cNvPr id="6" name="Picture 6"/>
            <p:cNvPicPr>
              <a:picLocks noChangeAspect="1"/>
            </p:cNvPicPr>
            <p:nvPr/>
          </p:nvPicPr>
          <p:blipFill>
            <a:blip r:embed="rId2"/>
            <a:srcRect t="555" b="555"/>
            <a:stretch>
              <a:fillRect/>
            </a:stretch>
          </p:blipFill>
          <p:spPr>
            <a:xfrm>
              <a:off x="0" y="0"/>
              <a:ext cx="8736544" cy="5756111"/>
            </a:xfrm>
            <a:prstGeom prst="rect">
              <a:avLst/>
            </a:prstGeom>
          </p:spPr>
        </p:pic>
      </p:grpSp>
      <p:sp>
        <p:nvSpPr>
          <p:cNvPr id="7" name="TextBox 7"/>
          <p:cNvSpPr txBox="1"/>
          <p:nvPr/>
        </p:nvSpPr>
        <p:spPr>
          <a:xfrm>
            <a:off x="546579" y="2392949"/>
            <a:ext cx="8927713" cy="7313295"/>
          </a:xfrm>
          <a:prstGeom prst="rect">
            <a:avLst/>
          </a:prstGeom>
        </p:spPr>
        <p:txBody>
          <a:bodyPr lIns="0" tIns="0" rIns="0" bIns="0" rtlCol="0" anchor="t">
            <a:spAutoFit/>
          </a:bodyPr>
          <a:lstStyle/>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Instant Access to Relevant Content: Whether students are in the early brainstorming phase or wrapping up their project, they can find the resources they need, precisely when they need them.</a:t>
            </a:r>
          </a:p>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Save Time and Effort: Instead of sifting through pages of irrelevant information, the AI curates a list of resources that are directly related to their topic and project stage.</a:t>
            </a:r>
          </a:p>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Boost Confidence: With AI ensuring that all resources are credible and of high quality, students can be confident in the materials they're using for their research and project development.</a:t>
            </a:r>
          </a:p>
          <a:p>
            <a:pPr algn="l">
              <a:lnSpc>
                <a:spcPts val="4199"/>
              </a:lnSpc>
            </a:pPr>
            <a:endParaRPr lang="en-US" sz="2799">
              <a:solidFill>
                <a:srgbClr val="2B2C30"/>
              </a:solidFill>
              <a:latin typeface="Public Sans"/>
              <a:ea typeface="Public Sans"/>
              <a:cs typeface="Public Sans"/>
              <a:sym typeface="Public Sans"/>
            </a:endParaRPr>
          </a:p>
        </p:txBody>
      </p:sp>
      <p:sp>
        <p:nvSpPr>
          <p:cNvPr id="8" name="TextBox 8"/>
          <p:cNvSpPr txBox="1"/>
          <p:nvPr/>
        </p:nvSpPr>
        <p:spPr>
          <a:xfrm>
            <a:off x="1232332" y="1160039"/>
            <a:ext cx="3659032" cy="472918"/>
          </a:xfrm>
          <a:prstGeom prst="rect">
            <a:avLst/>
          </a:prstGeom>
        </p:spPr>
        <p:txBody>
          <a:bodyPr lIns="0" tIns="0" rIns="0" bIns="0" rtlCol="0" anchor="t">
            <a:spAutoFit/>
          </a:bodyPr>
          <a:lstStyle/>
          <a:p>
            <a:pPr algn="l">
              <a:lnSpc>
                <a:spcPts val="3858"/>
              </a:lnSpc>
              <a:spcBef>
                <a:spcPct val="0"/>
              </a:spcBef>
            </a:pPr>
            <a:r>
              <a:rPr lang="en-US" sz="2756" spc="625">
                <a:solidFill>
                  <a:srgbClr val="2B2C30"/>
                </a:solidFill>
                <a:latin typeface="Public Sans"/>
                <a:ea typeface="Public Sans"/>
                <a:cs typeface="Public Sans"/>
                <a:sym typeface="Public Sans"/>
              </a:rPr>
              <a:t>KEY NOTES:</a:t>
            </a:r>
          </a:p>
        </p:txBody>
      </p:sp>
      <p:sp>
        <p:nvSpPr>
          <p:cNvPr id="9" name="AutoShape 9"/>
          <p:cNvSpPr/>
          <p:nvPr/>
        </p:nvSpPr>
        <p:spPr>
          <a:xfrm>
            <a:off x="1232340" y="1628195"/>
            <a:ext cx="2692049" cy="4762"/>
          </a:xfrm>
          <a:prstGeom prst="line">
            <a:avLst/>
          </a:prstGeom>
          <a:ln w="9525" cap="flat">
            <a:solidFill>
              <a:srgbClr val="2B2C30"/>
            </a:solidFill>
            <a:prstDash val="solid"/>
            <a:headEnd type="none" w="sm" len="sm"/>
            <a:tailEnd type="none" w="sm" len="sm"/>
          </a:ln>
        </p:spPr>
      </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FEEE7"/>
        </a:solidFill>
        <a:effectLst/>
      </p:bgPr>
    </p:bg>
    <p:spTree>
      <p:nvGrpSpPr>
        <p:cNvPr id="1" name=""/>
        <p:cNvGrpSpPr/>
        <p:nvPr/>
      </p:nvGrpSpPr>
      <p:grpSpPr>
        <a:xfrm>
          <a:off x="0" y="0"/>
          <a:ext cx="0" cy="0"/>
          <a:chOff x="0" y="0"/>
          <a:chExt cx="0" cy="0"/>
        </a:xfrm>
      </p:grpSpPr>
      <p:sp>
        <p:nvSpPr>
          <p:cNvPr id="2" name="TextBox 2"/>
          <p:cNvSpPr txBox="1"/>
          <p:nvPr/>
        </p:nvSpPr>
        <p:spPr>
          <a:xfrm>
            <a:off x="1232332" y="463707"/>
            <a:ext cx="9671777" cy="564993"/>
          </a:xfrm>
          <a:prstGeom prst="rect">
            <a:avLst/>
          </a:prstGeom>
        </p:spPr>
        <p:txBody>
          <a:bodyPr lIns="0" tIns="0" rIns="0" bIns="0" rtlCol="0" anchor="t">
            <a:spAutoFit/>
          </a:bodyPr>
          <a:lstStyle/>
          <a:p>
            <a:pPr algn="l">
              <a:lnSpc>
                <a:spcPts val="4558"/>
              </a:lnSpc>
              <a:spcBef>
                <a:spcPct val="0"/>
              </a:spcBef>
            </a:pPr>
            <a:r>
              <a:rPr lang="en-US" sz="3256" b="1" i="1" spc="739">
                <a:solidFill>
                  <a:srgbClr val="2B2C30"/>
                </a:solidFill>
                <a:latin typeface="Public Sans Bold Italics"/>
                <a:ea typeface="Public Sans Bold Italics"/>
                <a:cs typeface="Public Sans Bold Italics"/>
                <a:sym typeface="Public Sans Bold Italics"/>
              </a:rPr>
              <a:t>WHO WILL IT BE HELPFUL FOR?</a:t>
            </a:r>
          </a:p>
        </p:txBody>
      </p:sp>
      <p:sp>
        <p:nvSpPr>
          <p:cNvPr id="3" name="AutoShape 3"/>
          <p:cNvSpPr/>
          <p:nvPr/>
        </p:nvSpPr>
        <p:spPr>
          <a:xfrm flipV="1">
            <a:off x="1159199" y="1337855"/>
            <a:ext cx="16230600" cy="0"/>
          </a:xfrm>
          <a:prstGeom prst="line">
            <a:avLst/>
          </a:prstGeom>
          <a:ln w="9525" cap="flat">
            <a:solidFill>
              <a:srgbClr val="2B2C30"/>
            </a:solidFill>
            <a:prstDash val="solid"/>
            <a:headEnd type="none" w="sm" len="sm"/>
            <a:tailEnd type="none" w="sm" len="sm"/>
          </a:ln>
        </p:spPr>
      </p:sp>
      <p:sp>
        <p:nvSpPr>
          <p:cNvPr id="4" name="TextBox 4"/>
          <p:cNvSpPr txBox="1"/>
          <p:nvPr/>
        </p:nvSpPr>
        <p:spPr>
          <a:xfrm>
            <a:off x="828543" y="1653454"/>
            <a:ext cx="16932816" cy="6894367"/>
          </a:xfrm>
          <a:prstGeom prst="rect">
            <a:avLst/>
          </a:prstGeom>
        </p:spPr>
        <p:txBody>
          <a:bodyPr lIns="0" tIns="0" rIns="0" bIns="0" rtlCol="0" anchor="t">
            <a:spAutoFit/>
          </a:bodyPr>
          <a:lstStyle/>
          <a:p>
            <a:pPr marL="613983" lvl="1" indent="-306992" algn="l">
              <a:lnSpc>
                <a:spcPts val="4265"/>
              </a:lnSpc>
              <a:buFont typeface="Arial"/>
              <a:buChar char="•"/>
            </a:pPr>
            <a:r>
              <a:rPr lang="en-US" sz="2843">
                <a:solidFill>
                  <a:srgbClr val="2B2C30"/>
                </a:solidFill>
                <a:latin typeface="Public Sans"/>
                <a:ea typeface="Public Sans"/>
                <a:cs typeface="Public Sans"/>
                <a:sym typeface="Public Sans"/>
              </a:rPr>
              <a:t>Students (high school, college, graduate, and independent learners): It saves time by providing tailored, credible resources that match their project topics and stages, ensuring more efficient research and higher-quality work.</a:t>
            </a:r>
          </a:p>
          <a:p>
            <a:pPr marL="613983" lvl="1" indent="-306992" algn="l">
              <a:lnSpc>
                <a:spcPts val="4265"/>
              </a:lnSpc>
              <a:buFont typeface="Arial"/>
              <a:buChar char="•"/>
            </a:pPr>
            <a:r>
              <a:rPr lang="en-US" sz="2843">
                <a:solidFill>
                  <a:srgbClr val="2B2C30"/>
                </a:solidFill>
                <a:latin typeface="Public Sans"/>
                <a:ea typeface="Public Sans"/>
                <a:cs typeface="Public Sans"/>
                <a:sym typeface="Public Sans"/>
              </a:rPr>
              <a:t>Educators &amp; Teachers: Helps teachers recommend relevant resources to students, guiding them through the learning process and enhancing support for project-based assignments.</a:t>
            </a:r>
          </a:p>
          <a:p>
            <a:pPr marL="613983" lvl="1" indent="-306992" algn="l">
              <a:lnSpc>
                <a:spcPts val="4265"/>
              </a:lnSpc>
              <a:buFont typeface="Arial"/>
              <a:buChar char="•"/>
            </a:pPr>
            <a:r>
              <a:rPr lang="en-US" sz="2843">
                <a:solidFill>
                  <a:srgbClr val="2B2C30"/>
                </a:solidFill>
                <a:latin typeface="Public Sans"/>
                <a:ea typeface="Public Sans"/>
                <a:cs typeface="Public Sans"/>
                <a:sym typeface="Public Sans"/>
              </a:rPr>
              <a:t>Educational Institutions: Schools and universities can integrate the tool to streamline resource discovery and improve the overall learning experience for students engaged in research-based learning.</a:t>
            </a:r>
          </a:p>
          <a:p>
            <a:pPr marL="613983" lvl="1" indent="-306992" algn="l">
              <a:lnSpc>
                <a:spcPts val="4265"/>
              </a:lnSpc>
              <a:buFont typeface="Arial"/>
              <a:buChar char="•"/>
            </a:pPr>
            <a:r>
              <a:rPr lang="en-US" sz="2843">
                <a:solidFill>
                  <a:srgbClr val="2B2C30"/>
                </a:solidFill>
                <a:latin typeface="Public Sans"/>
                <a:ea typeface="Public Sans"/>
                <a:cs typeface="Public Sans"/>
                <a:sym typeface="Public Sans"/>
              </a:rPr>
              <a:t>Research Institutions: Researchers can access accurate, credible resources, which accelerates their work by minimizing the time spent searching for references.</a:t>
            </a:r>
          </a:p>
          <a:p>
            <a:pPr marL="613983" lvl="1" indent="-306992" algn="l">
              <a:lnSpc>
                <a:spcPts val="4265"/>
              </a:lnSpc>
              <a:buFont typeface="Arial"/>
              <a:buChar char="•"/>
            </a:pPr>
            <a:r>
              <a:rPr lang="en-US" sz="2843">
                <a:solidFill>
                  <a:srgbClr val="2B2C30"/>
                </a:solidFill>
                <a:latin typeface="Public Sans"/>
                <a:ea typeface="Public Sans"/>
                <a:cs typeface="Public Sans"/>
                <a:sym typeface="Public Sans"/>
              </a:rPr>
              <a:t>This tool is designed to help students, educators, researchers, and educational institutions find high-quality, relevant learning materials, improving efficiency and academic outcomes.</a:t>
            </a:r>
          </a:p>
          <a:p>
            <a:pPr algn="l">
              <a:lnSpc>
                <a:spcPts val="4265"/>
              </a:lnSpc>
            </a:pPr>
            <a:endParaRPr lang="en-US" sz="2843">
              <a:solidFill>
                <a:srgbClr val="2B2C30"/>
              </a:solidFill>
              <a:latin typeface="Public Sans"/>
              <a:ea typeface="Public Sans"/>
              <a:cs typeface="Public Sans"/>
              <a:sym typeface="Public Sans"/>
            </a:endParaRPr>
          </a:p>
        </p:txBody>
      </p:sp>
      <p:sp>
        <p:nvSpPr>
          <p:cNvPr id="5" name="AutoShape 5"/>
          <p:cNvSpPr/>
          <p:nvPr/>
        </p:nvSpPr>
        <p:spPr>
          <a:xfrm flipV="1">
            <a:off x="1232332" y="9031925"/>
            <a:ext cx="16230600" cy="0"/>
          </a:xfrm>
          <a:prstGeom prst="line">
            <a:avLst/>
          </a:prstGeom>
          <a:ln w="9525" cap="flat">
            <a:solidFill>
              <a:srgbClr val="2B2C30"/>
            </a:solidFill>
            <a:prstDash val="solid"/>
            <a:headEnd type="none" w="sm" len="sm"/>
            <a:tailEnd type="none" w="sm" len="sm"/>
          </a:ln>
        </p:spPr>
      </p:sp>
    </p:spTree>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FEEE7"/>
        </a:solidFill>
        <a:effectLst/>
      </p:bgPr>
    </p:bg>
    <p:spTree>
      <p:nvGrpSpPr>
        <p:cNvPr id="1" name=""/>
        <p:cNvGrpSpPr/>
        <p:nvPr/>
      </p:nvGrpSpPr>
      <p:grpSpPr>
        <a:xfrm>
          <a:off x="0" y="0"/>
          <a:ext cx="0" cy="0"/>
          <a:chOff x="0" y="0"/>
          <a:chExt cx="0" cy="0"/>
        </a:xfrm>
      </p:grpSpPr>
      <p:grpSp>
        <p:nvGrpSpPr>
          <p:cNvPr id="2" name="Group 2"/>
          <p:cNvGrpSpPr/>
          <p:nvPr/>
        </p:nvGrpSpPr>
        <p:grpSpPr>
          <a:xfrm>
            <a:off x="9722567" y="1028700"/>
            <a:ext cx="7773804" cy="5063759"/>
            <a:chOff x="0" y="0"/>
            <a:chExt cx="2364475" cy="1540189"/>
          </a:xfrm>
        </p:grpSpPr>
        <p:sp>
          <p:nvSpPr>
            <p:cNvPr id="3" name="Freeform 3"/>
            <p:cNvSpPr/>
            <p:nvPr/>
          </p:nvSpPr>
          <p:spPr>
            <a:xfrm>
              <a:off x="0" y="0"/>
              <a:ext cx="2364475" cy="1540190"/>
            </a:xfrm>
            <a:custGeom>
              <a:avLst/>
              <a:gdLst/>
              <a:ahLst/>
              <a:cxnLst/>
              <a:rect l="l" t="t" r="r" b="b"/>
              <a:pathLst>
                <a:path w="2364475" h="1540190">
                  <a:moveTo>
                    <a:pt x="0" y="0"/>
                  </a:moveTo>
                  <a:lnTo>
                    <a:pt x="2364475" y="0"/>
                  </a:lnTo>
                  <a:lnTo>
                    <a:pt x="2364475" y="1540190"/>
                  </a:lnTo>
                  <a:lnTo>
                    <a:pt x="0" y="1540190"/>
                  </a:lnTo>
                  <a:close/>
                </a:path>
              </a:pathLst>
            </a:custGeom>
            <a:solidFill>
              <a:srgbClr val="000000">
                <a:alpha val="0"/>
              </a:srgbClr>
            </a:solidFill>
            <a:ln w="9525" cap="sq">
              <a:solidFill>
                <a:srgbClr val="2B2C30"/>
              </a:solidFill>
              <a:prstDash val="solid"/>
              <a:miter/>
            </a:ln>
          </p:spPr>
        </p:sp>
        <p:sp>
          <p:nvSpPr>
            <p:cNvPr id="4" name="TextBox 4"/>
            <p:cNvSpPr txBox="1"/>
            <p:nvPr/>
          </p:nvSpPr>
          <p:spPr>
            <a:xfrm>
              <a:off x="0" y="-28575"/>
              <a:ext cx="2364475" cy="1568764"/>
            </a:xfrm>
            <a:prstGeom prst="rect">
              <a:avLst/>
            </a:prstGeom>
          </p:spPr>
          <p:txBody>
            <a:bodyPr lIns="68580" tIns="68580" rIns="68580" bIns="68580" rtlCol="0" anchor="ctr"/>
            <a:lstStyle/>
            <a:p>
              <a:pPr algn="ctr">
                <a:lnSpc>
                  <a:spcPts val="1889"/>
                </a:lnSpc>
              </a:pPr>
              <a:endParaRPr/>
            </a:p>
          </p:txBody>
        </p:sp>
      </p:grpSp>
      <p:sp>
        <p:nvSpPr>
          <p:cNvPr id="5" name="TextBox 5"/>
          <p:cNvSpPr txBox="1"/>
          <p:nvPr/>
        </p:nvSpPr>
        <p:spPr>
          <a:xfrm>
            <a:off x="1232332" y="1160039"/>
            <a:ext cx="3659032" cy="472918"/>
          </a:xfrm>
          <a:prstGeom prst="rect">
            <a:avLst/>
          </a:prstGeom>
        </p:spPr>
        <p:txBody>
          <a:bodyPr lIns="0" tIns="0" rIns="0" bIns="0" rtlCol="0" anchor="t">
            <a:spAutoFit/>
          </a:bodyPr>
          <a:lstStyle/>
          <a:p>
            <a:pPr algn="l">
              <a:lnSpc>
                <a:spcPts val="3858"/>
              </a:lnSpc>
              <a:spcBef>
                <a:spcPct val="0"/>
              </a:spcBef>
            </a:pPr>
            <a:r>
              <a:rPr lang="en-US" sz="2756" b="1" i="1" spc="625">
                <a:solidFill>
                  <a:srgbClr val="2B2C30"/>
                </a:solidFill>
                <a:latin typeface="Public Sans Bold Italics"/>
                <a:ea typeface="Public Sans Bold Italics"/>
                <a:cs typeface="Public Sans Bold Italics"/>
                <a:sym typeface="Public Sans Bold Italics"/>
              </a:rPr>
              <a:t>CHALLENGES:</a:t>
            </a:r>
          </a:p>
        </p:txBody>
      </p:sp>
      <p:sp>
        <p:nvSpPr>
          <p:cNvPr id="6" name="AutoShape 6"/>
          <p:cNvSpPr/>
          <p:nvPr/>
        </p:nvSpPr>
        <p:spPr>
          <a:xfrm>
            <a:off x="1232340" y="1628195"/>
            <a:ext cx="3387404" cy="4762"/>
          </a:xfrm>
          <a:prstGeom prst="line">
            <a:avLst/>
          </a:prstGeom>
          <a:ln w="9525" cap="flat">
            <a:solidFill>
              <a:srgbClr val="2B2C30"/>
            </a:solidFill>
            <a:prstDash val="solid"/>
            <a:headEnd type="none" w="sm" len="sm"/>
            <a:tailEnd type="none" w="sm" len="sm"/>
          </a:ln>
        </p:spPr>
      </p:sp>
      <p:sp>
        <p:nvSpPr>
          <p:cNvPr id="7" name="Freeform 7"/>
          <p:cNvSpPr/>
          <p:nvPr/>
        </p:nvSpPr>
        <p:spPr>
          <a:xfrm>
            <a:off x="9576370" y="682477"/>
            <a:ext cx="4338757" cy="2892505"/>
          </a:xfrm>
          <a:custGeom>
            <a:avLst/>
            <a:gdLst/>
            <a:ahLst/>
            <a:cxnLst/>
            <a:rect l="l" t="t" r="r" b="b"/>
            <a:pathLst>
              <a:path w="4338757" h="2892505">
                <a:moveTo>
                  <a:pt x="0" y="0"/>
                </a:moveTo>
                <a:lnTo>
                  <a:pt x="4338757" y="0"/>
                </a:lnTo>
                <a:lnTo>
                  <a:pt x="4338757" y="2892505"/>
                </a:lnTo>
                <a:lnTo>
                  <a:pt x="0" y="2892505"/>
                </a:lnTo>
                <a:lnTo>
                  <a:pt x="0" y="0"/>
                </a:lnTo>
                <a:close/>
              </a:path>
            </a:pathLst>
          </a:custGeom>
          <a:blipFill>
            <a:blip r:embed="rId2"/>
            <a:stretch>
              <a:fillRect/>
            </a:stretch>
          </a:blipFill>
        </p:spPr>
      </p:sp>
      <p:sp>
        <p:nvSpPr>
          <p:cNvPr id="8" name="Freeform 8"/>
          <p:cNvSpPr/>
          <p:nvPr/>
        </p:nvSpPr>
        <p:spPr>
          <a:xfrm>
            <a:off x="12817345" y="2847439"/>
            <a:ext cx="2994391" cy="2994391"/>
          </a:xfrm>
          <a:custGeom>
            <a:avLst/>
            <a:gdLst/>
            <a:ahLst/>
            <a:cxnLst/>
            <a:rect l="l" t="t" r="r" b="b"/>
            <a:pathLst>
              <a:path w="2994391" h="2994391">
                <a:moveTo>
                  <a:pt x="0" y="0"/>
                </a:moveTo>
                <a:lnTo>
                  <a:pt x="2994391" y="0"/>
                </a:lnTo>
                <a:lnTo>
                  <a:pt x="2994391" y="2994391"/>
                </a:lnTo>
                <a:lnTo>
                  <a:pt x="0" y="2994391"/>
                </a:lnTo>
                <a:lnTo>
                  <a:pt x="0" y="0"/>
                </a:lnTo>
                <a:close/>
              </a:path>
            </a:pathLst>
          </a:custGeom>
          <a:blipFill>
            <a:blip r:embed="rId3"/>
            <a:stretch>
              <a:fillRect/>
            </a:stretch>
          </a:blipFill>
        </p:spPr>
      </p:sp>
      <p:sp>
        <p:nvSpPr>
          <p:cNvPr id="9" name="Freeform 9"/>
          <p:cNvSpPr/>
          <p:nvPr/>
        </p:nvSpPr>
        <p:spPr>
          <a:xfrm>
            <a:off x="9722567" y="3574982"/>
            <a:ext cx="3776217" cy="2517478"/>
          </a:xfrm>
          <a:custGeom>
            <a:avLst/>
            <a:gdLst/>
            <a:ahLst/>
            <a:cxnLst/>
            <a:rect l="l" t="t" r="r" b="b"/>
            <a:pathLst>
              <a:path w="3776217" h="2517478">
                <a:moveTo>
                  <a:pt x="0" y="0"/>
                </a:moveTo>
                <a:lnTo>
                  <a:pt x="3776216" y="0"/>
                </a:lnTo>
                <a:lnTo>
                  <a:pt x="3776216" y="2517477"/>
                </a:lnTo>
                <a:lnTo>
                  <a:pt x="0" y="2517477"/>
                </a:lnTo>
                <a:lnTo>
                  <a:pt x="0" y="0"/>
                </a:lnTo>
                <a:close/>
              </a:path>
            </a:pathLst>
          </a:custGeom>
          <a:blipFill>
            <a:blip r:embed="rId4"/>
            <a:stretch>
              <a:fillRect/>
            </a:stretch>
          </a:blipFill>
        </p:spPr>
      </p:sp>
      <p:sp>
        <p:nvSpPr>
          <p:cNvPr id="10" name="Freeform 10"/>
          <p:cNvSpPr/>
          <p:nvPr/>
        </p:nvSpPr>
        <p:spPr>
          <a:xfrm>
            <a:off x="13915127" y="241870"/>
            <a:ext cx="3793218" cy="2772650"/>
          </a:xfrm>
          <a:custGeom>
            <a:avLst/>
            <a:gdLst/>
            <a:ahLst/>
            <a:cxnLst/>
            <a:rect l="l" t="t" r="r" b="b"/>
            <a:pathLst>
              <a:path w="3793218" h="2772650">
                <a:moveTo>
                  <a:pt x="0" y="0"/>
                </a:moveTo>
                <a:lnTo>
                  <a:pt x="3793218" y="0"/>
                </a:lnTo>
                <a:lnTo>
                  <a:pt x="3793218" y="2772649"/>
                </a:lnTo>
                <a:lnTo>
                  <a:pt x="0" y="2772649"/>
                </a:lnTo>
                <a:lnTo>
                  <a:pt x="0" y="0"/>
                </a:lnTo>
                <a:close/>
              </a:path>
            </a:pathLst>
          </a:custGeom>
          <a:blipFill>
            <a:blip r:embed="rId5"/>
            <a:stretch>
              <a:fillRect l="-4855" r="-4855"/>
            </a:stretch>
          </a:blipFill>
        </p:spPr>
      </p:sp>
      <p:sp>
        <p:nvSpPr>
          <p:cNvPr id="11" name="Freeform 11"/>
          <p:cNvSpPr/>
          <p:nvPr/>
        </p:nvSpPr>
        <p:spPr>
          <a:xfrm>
            <a:off x="13320307" y="5143500"/>
            <a:ext cx="3795956" cy="2514519"/>
          </a:xfrm>
          <a:custGeom>
            <a:avLst/>
            <a:gdLst/>
            <a:ahLst/>
            <a:cxnLst/>
            <a:rect l="l" t="t" r="r" b="b"/>
            <a:pathLst>
              <a:path w="3795956" h="2514519">
                <a:moveTo>
                  <a:pt x="0" y="0"/>
                </a:moveTo>
                <a:lnTo>
                  <a:pt x="3795956" y="0"/>
                </a:lnTo>
                <a:lnTo>
                  <a:pt x="3795956" y="2514519"/>
                </a:lnTo>
                <a:lnTo>
                  <a:pt x="0" y="2514519"/>
                </a:lnTo>
                <a:lnTo>
                  <a:pt x="0" y="0"/>
                </a:lnTo>
                <a:close/>
              </a:path>
            </a:pathLst>
          </a:custGeom>
          <a:blipFill>
            <a:blip r:embed="rId6"/>
            <a:stretch>
              <a:fillRect/>
            </a:stretch>
          </a:blipFill>
        </p:spPr>
      </p:sp>
      <p:sp>
        <p:nvSpPr>
          <p:cNvPr id="12" name="Freeform 12"/>
          <p:cNvSpPr/>
          <p:nvPr/>
        </p:nvSpPr>
        <p:spPr>
          <a:xfrm>
            <a:off x="15372461" y="2831912"/>
            <a:ext cx="2746458" cy="2887209"/>
          </a:xfrm>
          <a:custGeom>
            <a:avLst/>
            <a:gdLst/>
            <a:ahLst/>
            <a:cxnLst/>
            <a:rect l="l" t="t" r="r" b="b"/>
            <a:pathLst>
              <a:path w="2746458" h="2887209">
                <a:moveTo>
                  <a:pt x="0" y="0"/>
                </a:moveTo>
                <a:lnTo>
                  <a:pt x="2746458" y="0"/>
                </a:lnTo>
                <a:lnTo>
                  <a:pt x="2746458" y="2887209"/>
                </a:lnTo>
                <a:lnTo>
                  <a:pt x="0" y="2887209"/>
                </a:lnTo>
                <a:lnTo>
                  <a:pt x="0" y="0"/>
                </a:lnTo>
                <a:close/>
              </a:path>
            </a:pathLst>
          </a:custGeom>
          <a:blipFill>
            <a:blip r:embed="rId7"/>
            <a:stretch>
              <a:fillRect/>
            </a:stretch>
          </a:blipFill>
        </p:spPr>
      </p:sp>
      <p:sp>
        <p:nvSpPr>
          <p:cNvPr id="13" name="TextBox 13"/>
          <p:cNvSpPr txBox="1"/>
          <p:nvPr/>
        </p:nvSpPr>
        <p:spPr>
          <a:xfrm>
            <a:off x="587483" y="2019611"/>
            <a:ext cx="8927713" cy="7313295"/>
          </a:xfrm>
          <a:prstGeom prst="rect">
            <a:avLst/>
          </a:prstGeom>
        </p:spPr>
        <p:txBody>
          <a:bodyPr lIns="0" tIns="0" rIns="0" bIns="0" rtlCol="0" anchor="t">
            <a:spAutoFit/>
          </a:bodyPr>
          <a:lstStyle/>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Identifying Key Challenges:</a:t>
            </a:r>
          </a:p>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Challenge 1: Ensuring the AI gives relevant and credible resources for diverse topics.</a:t>
            </a:r>
          </a:p>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Challenge 2: Designing a user-friendly interface that is simple yet effective for students of all technical backgrounds.</a:t>
            </a:r>
          </a:p>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Challenge 3: Dealing with the integration of various educational resources from multiple platforms.</a:t>
            </a:r>
          </a:p>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Why These Challenges Matter:</a:t>
            </a:r>
          </a:p>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These challenges impact the tool's accuracy, usability, and trustworthiness, which are crucial for student success.</a:t>
            </a:r>
          </a:p>
          <a:p>
            <a:pPr algn="l">
              <a:lnSpc>
                <a:spcPts val="4199"/>
              </a:lnSpc>
            </a:pPr>
            <a:endParaRPr lang="en-US" sz="2799">
              <a:solidFill>
                <a:srgbClr val="2B2C30"/>
              </a:solidFill>
              <a:latin typeface="Public Sans"/>
              <a:ea typeface="Public Sans"/>
              <a:cs typeface="Public Sans"/>
              <a:sym typeface="Public Sans"/>
            </a:endParaRPr>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FEEE7"/>
        </a:solidFill>
        <a:effectLst/>
      </p:bgPr>
    </p:bg>
    <p:spTree>
      <p:nvGrpSpPr>
        <p:cNvPr id="1" name=""/>
        <p:cNvGrpSpPr/>
        <p:nvPr/>
      </p:nvGrpSpPr>
      <p:grpSpPr>
        <a:xfrm>
          <a:off x="0" y="0"/>
          <a:ext cx="0" cy="0"/>
          <a:chOff x="0" y="0"/>
          <a:chExt cx="0" cy="0"/>
        </a:xfrm>
      </p:grpSpPr>
      <p:grpSp>
        <p:nvGrpSpPr>
          <p:cNvPr id="2" name="Group 2"/>
          <p:cNvGrpSpPr/>
          <p:nvPr/>
        </p:nvGrpSpPr>
        <p:grpSpPr>
          <a:xfrm>
            <a:off x="9722567" y="1028700"/>
            <a:ext cx="7773804" cy="5063759"/>
            <a:chOff x="0" y="0"/>
            <a:chExt cx="2364475" cy="1540189"/>
          </a:xfrm>
        </p:grpSpPr>
        <p:sp>
          <p:nvSpPr>
            <p:cNvPr id="3" name="Freeform 3"/>
            <p:cNvSpPr/>
            <p:nvPr/>
          </p:nvSpPr>
          <p:spPr>
            <a:xfrm>
              <a:off x="0" y="0"/>
              <a:ext cx="2364475" cy="1540190"/>
            </a:xfrm>
            <a:custGeom>
              <a:avLst/>
              <a:gdLst/>
              <a:ahLst/>
              <a:cxnLst/>
              <a:rect l="l" t="t" r="r" b="b"/>
              <a:pathLst>
                <a:path w="2364475" h="1540190">
                  <a:moveTo>
                    <a:pt x="0" y="0"/>
                  </a:moveTo>
                  <a:lnTo>
                    <a:pt x="2364475" y="0"/>
                  </a:lnTo>
                  <a:lnTo>
                    <a:pt x="2364475" y="1540190"/>
                  </a:lnTo>
                  <a:lnTo>
                    <a:pt x="0" y="1540190"/>
                  </a:lnTo>
                  <a:close/>
                </a:path>
              </a:pathLst>
            </a:custGeom>
            <a:solidFill>
              <a:srgbClr val="000000">
                <a:alpha val="0"/>
              </a:srgbClr>
            </a:solidFill>
            <a:ln w="9525" cap="sq">
              <a:solidFill>
                <a:srgbClr val="2B2C30"/>
              </a:solidFill>
              <a:prstDash val="solid"/>
              <a:miter/>
            </a:ln>
          </p:spPr>
        </p:sp>
        <p:sp>
          <p:nvSpPr>
            <p:cNvPr id="4" name="TextBox 4"/>
            <p:cNvSpPr txBox="1"/>
            <p:nvPr/>
          </p:nvSpPr>
          <p:spPr>
            <a:xfrm>
              <a:off x="0" y="-28575"/>
              <a:ext cx="2364475" cy="1568764"/>
            </a:xfrm>
            <a:prstGeom prst="rect">
              <a:avLst/>
            </a:prstGeom>
          </p:spPr>
          <p:txBody>
            <a:bodyPr lIns="68580" tIns="68580" rIns="68580" bIns="68580" rtlCol="0" anchor="ctr"/>
            <a:lstStyle/>
            <a:p>
              <a:pPr algn="ctr">
                <a:lnSpc>
                  <a:spcPts val="1889"/>
                </a:lnSpc>
              </a:pPr>
              <a:endParaRPr/>
            </a:p>
          </p:txBody>
        </p:sp>
      </p:grpSp>
      <p:sp>
        <p:nvSpPr>
          <p:cNvPr id="5" name="TextBox 5"/>
          <p:cNvSpPr txBox="1"/>
          <p:nvPr/>
        </p:nvSpPr>
        <p:spPr>
          <a:xfrm>
            <a:off x="1232332" y="1160039"/>
            <a:ext cx="7728883" cy="472918"/>
          </a:xfrm>
          <a:prstGeom prst="rect">
            <a:avLst/>
          </a:prstGeom>
        </p:spPr>
        <p:txBody>
          <a:bodyPr lIns="0" tIns="0" rIns="0" bIns="0" rtlCol="0" anchor="t">
            <a:spAutoFit/>
          </a:bodyPr>
          <a:lstStyle/>
          <a:p>
            <a:pPr algn="l">
              <a:lnSpc>
                <a:spcPts val="3858"/>
              </a:lnSpc>
              <a:spcBef>
                <a:spcPct val="0"/>
              </a:spcBef>
            </a:pPr>
            <a:r>
              <a:rPr lang="en-US" sz="2756" b="1" i="1" spc="625">
                <a:solidFill>
                  <a:srgbClr val="2B2C30"/>
                </a:solidFill>
                <a:latin typeface="Public Sans Bold Italics"/>
                <a:ea typeface="Public Sans Bold Italics"/>
                <a:cs typeface="Public Sans Bold Italics"/>
                <a:sym typeface="Public Sans Bold Italics"/>
              </a:rPr>
              <a:t>OVER-COME THE CHALLENGES:</a:t>
            </a:r>
          </a:p>
        </p:txBody>
      </p:sp>
      <p:sp>
        <p:nvSpPr>
          <p:cNvPr id="6" name="AutoShape 6"/>
          <p:cNvSpPr/>
          <p:nvPr/>
        </p:nvSpPr>
        <p:spPr>
          <a:xfrm>
            <a:off x="1232332" y="1632957"/>
            <a:ext cx="7441469" cy="0"/>
          </a:xfrm>
          <a:prstGeom prst="line">
            <a:avLst/>
          </a:prstGeom>
          <a:ln w="9525" cap="flat">
            <a:solidFill>
              <a:srgbClr val="2B2C30"/>
            </a:solidFill>
            <a:prstDash val="solid"/>
            <a:headEnd type="none" w="sm" len="sm"/>
            <a:tailEnd type="none" w="sm" len="sm"/>
          </a:ln>
        </p:spPr>
      </p:sp>
      <p:sp>
        <p:nvSpPr>
          <p:cNvPr id="7" name="Freeform 7"/>
          <p:cNvSpPr/>
          <p:nvPr/>
        </p:nvSpPr>
        <p:spPr>
          <a:xfrm>
            <a:off x="9515195" y="1028700"/>
            <a:ext cx="4094274" cy="3162952"/>
          </a:xfrm>
          <a:custGeom>
            <a:avLst/>
            <a:gdLst/>
            <a:ahLst/>
            <a:cxnLst/>
            <a:rect l="l" t="t" r="r" b="b"/>
            <a:pathLst>
              <a:path w="4094274" h="3162952">
                <a:moveTo>
                  <a:pt x="0" y="0"/>
                </a:moveTo>
                <a:lnTo>
                  <a:pt x="4094274" y="0"/>
                </a:lnTo>
                <a:lnTo>
                  <a:pt x="4094274" y="3162952"/>
                </a:lnTo>
                <a:lnTo>
                  <a:pt x="0" y="3162952"/>
                </a:lnTo>
                <a:lnTo>
                  <a:pt x="0" y="0"/>
                </a:lnTo>
                <a:close/>
              </a:path>
            </a:pathLst>
          </a:custGeom>
          <a:blipFill>
            <a:blip r:embed="rId2"/>
            <a:stretch>
              <a:fillRect t="-14722" b="-14722"/>
            </a:stretch>
          </a:blipFill>
        </p:spPr>
      </p:sp>
      <p:sp>
        <p:nvSpPr>
          <p:cNvPr id="8" name="Freeform 8"/>
          <p:cNvSpPr/>
          <p:nvPr/>
        </p:nvSpPr>
        <p:spPr>
          <a:xfrm>
            <a:off x="13506962" y="-172275"/>
            <a:ext cx="4049684" cy="4049684"/>
          </a:xfrm>
          <a:custGeom>
            <a:avLst/>
            <a:gdLst/>
            <a:ahLst/>
            <a:cxnLst/>
            <a:rect l="l" t="t" r="r" b="b"/>
            <a:pathLst>
              <a:path w="4049684" h="4049684">
                <a:moveTo>
                  <a:pt x="0" y="0"/>
                </a:moveTo>
                <a:lnTo>
                  <a:pt x="4049683" y="0"/>
                </a:lnTo>
                <a:lnTo>
                  <a:pt x="4049683" y="4049684"/>
                </a:lnTo>
                <a:lnTo>
                  <a:pt x="0" y="4049684"/>
                </a:lnTo>
                <a:lnTo>
                  <a:pt x="0" y="0"/>
                </a:lnTo>
                <a:close/>
              </a:path>
            </a:pathLst>
          </a:custGeom>
          <a:blipFill>
            <a:blip r:embed="rId3"/>
            <a:stretch>
              <a:fillRect/>
            </a:stretch>
          </a:blipFill>
        </p:spPr>
      </p:sp>
      <p:sp>
        <p:nvSpPr>
          <p:cNvPr id="9" name="Freeform 9"/>
          <p:cNvSpPr/>
          <p:nvPr/>
        </p:nvSpPr>
        <p:spPr>
          <a:xfrm>
            <a:off x="9722567" y="3877409"/>
            <a:ext cx="3574845" cy="2532182"/>
          </a:xfrm>
          <a:custGeom>
            <a:avLst/>
            <a:gdLst/>
            <a:ahLst/>
            <a:cxnLst/>
            <a:rect l="l" t="t" r="r" b="b"/>
            <a:pathLst>
              <a:path w="3574845" h="2532182">
                <a:moveTo>
                  <a:pt x="0" y="0"/>
                </a:moveTo>
                <a:lnTo>
                  <a:pt x="3574845" y="0"/>
                </a:lnTo>
                <a:lnTo>
                  <a:pt x="3574845" y="2532182"/>
                </a:lnTo>
                <a:lnTo>
                  <a:pt x="0" y="2532182"/>
                </a:lnTo>
                <a:lnTo>
                  <a:pt x="0" y="0"/>
                </a:lnTo>
                <a:close/>
              </a:path>
            </a:pathLst>
          </a:custGeom>
          <a:blipFill>
            <a:blip r:embed="rId4"/>
            <a:stretch>
              <a:fillRect/>
            </a:stretch>
          </a:blipFill>
        </p:spPr>
      </p:sp>
      <p:sp>
        <p:nvSpPr>
          <p:cNvPr id="10" name="Freeform 10"/>
          <p:cNvSpPr/>
          <p:nvPr/>
        </p:nvSpPr>
        <p:spPr>
          <a:xfrm>
            <a:off x="13398834" y="3125167"/>
            <a:ext cx="4265938" cy="2132969"/>
          </a:xfrm>
          <a:custGeom>
            <a:avLst/>
            <a:gdLst/>
            <a:ahLst/>
            <a:cxnLst/>
            <a:rect l="l" t="t" r="r" b="b"/>
            <a:pathLst>
              <a:path w="4265938" h="2132969">
                <a:moveTo>
                  <a:pt x="0" y="0"/>
                </a:moveTo>
                <a:lnTo>
                  <a:pt x="4265939" y="0"/>
                </a:lnTo>
                <a:lnTo>
                  <a:pt x="4265939" y="2132969"/>
                </a:lnTo>
                <a:lnTo>
                  <a:pt x="0" y="2132969"/>
                </a:lnTo>
                <a:lnTo>
                  <a:pt x="0" y="0"/>
                </a:lnTo>
                <a:close/>
              </a:path>
            </a:pathLst>
          </a:custGeom>
          <a:blipFill>
            <a:blip r:embed="rId5"/>
            <a:stretch>
              <a:fillRect/>
            </a:stretch>
          </a:blipFill>
        </p:spPr>
      </p:sp>
      <p:sp>
        <p:nvSpPr>
          <p:cNvPr id="11" name="Freeform 11"/>
          <p:cNvSpPr/>
          <p:nvPr/>
        </p:nvSpPr>
        <p:spPr>
          <a:xfrm>
            <a:off x="13193743" y="5258136"/>
            <a:ext cx="4302628" cy="2054953"/>
          </a:xfrm>
          <a:custGeom>
            <a:avLst/>
            <a:gdLst/>
            <a:ahLst/>
            <a:cxnLst/>
            <a:rect l="l" t="t" r="r" b="b"/>
            <a:pathLst>
              <a:path w="4302628" h="2054953">
                <a:moveTo>
                  <a:pt x="0" y="0"/>
                </a:moveTo>
                <a:lnTo>
                  <a:pt x="4302628" y="0"/>
                </a:lnTo>
                <a:lnTo>
                  <a:pt x="4302628" y="2054954"/>
                </a:lnTo>
                <a:lnTo>
                  <a:pt x="0" y="2054954"/>
                </a:lnTo>
                <a:lnTo>
                  <a:pt x="0" y="0"/>
                </a:lnTo>
                <a:close/>
              </a:path>
            </a:pathLst>
          </a:custGeom>
          <a:blipFill>
            <a:blip r:embed="rId6"/>
            <a:stretch>
              <a:fillRect r="-31846" b="-9952"/>
            </a:stretch>
          </a:blipFill>
        </p:spPr>
      </p:sp>
      <p:sp>
        <p:nvSpPr>
          <p:cNvPr id="12" name="TextBox 12"/>
          <p:cNvSpPr txBox="1"/>
          <p:nvPr/>
        </p:nvSpPr>
        <p:spPr>
          <a:xfrm>
            <a:off x="587483" y="2019611"/>
            <a:ext cx="8927713" cy="7313295"/>
          </a:xfrm>
          <a:prstGeom prst="rect">
            <a:avLst/>
          </a:prstGeom>
        </p:spPr>
        <p:txBody>
          <a:bodyPr lIns="0" tIns="0" rIns="0" bIns="0" rtlCol="0" anchor="t">
            <a:spAutoFit/>
          </a:bodyPr>
          <a:lstStyle/>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Solution for Challenge 1:</a:t>
            </a:r>
          </a:p>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"We used advanced machine learning algorithms to ensure that the resources provided are highly relevant, credible, and tailored to each student’s unique needs."</a:t>
            </a:r>
          </a:p>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Solution for Challenge 2:</a:t>
            </a:r>
          </a:p>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"Our simple UI/UX design focuses on ease of use, with intuitive search options and clear categorization of resources."</a:t>
            </a:r>
          </a:p>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Solution for Challenge 3:</a:t>
            </a:r>
          </a:p>
          <a:p>
            <a:pPr marL="604519" lvl="1" indent="-302260" algn="l">
              <a:lnSpc>
                <a:spcPts val="4199"/>
              </a:lnSpc>
              <a:buFont typeface="Arial"/>
              <a:buChar char="•"/>
            </a:pPr>
            <a:r>
              <a:rPr lang="en-US" sz="2799">
                <a:solidFill>
                  <a:srgbClr val="2B2C30"/>
                </a:solidFill>
                <a:latin typeface="Public Sans"/>
                <a:ea typeface="Public Sans"/>
                <a:cs typeface="Public Sans"/>
                <a:sym typeface="Public Sans"/>
              </a:rPr>
              <a:t>"We integrated APIs from trusted educational platforms and used web scraping tools to pull in relevant content from reliable sources."</a:t>
            </a:r>
          </a:p>
          <a:p>
            <a:pPr algn="l">
              <a:lnSpc>
                <a:spcPts val="4199"/>
              </a:lnSpc>
            </a:pPr>
            <a:endParaRPr lang="en-US" sz="2799">
              <a:solidFill>
                <a:srgbClr val="2B2C30"/>
              </a:solidFill>
              <a:latin typeface="Public Sans"/>
              <a:ea typeface="Public Sans"/>
              <a:cs typeface="Public Sans"/>
              <a:sym typeface="Public Sans"/>
            </a:endParaRPr>
          </a:p>
        </p:txBody>
      </p:sp>
    </p:spTree>
  </p:cSld>
  <p:clrMapOvr>
    <a:masterClrMapping/>
  </p:clrMapOvr>
  <p:transition>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1135</Words>
  <Application>Microsoft Office PowerPoint</Application>
  <PresentationFormat>Custom</PresentationFormat>
  <Paragraphs>87</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Public Sans</vt:lpstr>
      <vt:lpstr>Playfair Display Italics</vt:lpstr>
      <vt:lpstr>Public Sans Bold Italics</vt:lpstr>
      <vt:lpstr>Playfair Display</vt:lpstr>
      <vt:lpstr>Arial</vt:lpstr>
      <vt:lpstr>Calibri</vt:lpstr>
      <vt:lpstr>Public Sans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 Business Opportunity</dc:title>
  <cp:lastModifiedBy>Keshav Agarwal</cp:lastModifiedBy>
  <cp:revision>2</cp:revision>
  <dcterms:created xsi:type="dcterms:W3CDTF">2006-08-16T00:00:00Z</dcterms:created>
  <dcterms:modified xsi:type="dcterms:W3CDTF">2026-02-16T17:01:47Z</dcterms:modified>
  <dc:identifier>DAG1p6U8Cvk</dc:identifier>
</cp:coreProperties>
</file>

<file path=docProps/thumbnail.jpeg>
</file>